
<file path=[Content_Types].xml><?xml version="1.0" encoding="utf-8"?>
<Types xmlns="http://schemas.openxmlformats.org/package/2006/content-types">
  <Default Extension="png" ContentType="image/png"/>
  <Default Extension="m4a" ContentType="audio/mp4"/>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26"/>
  </p:notesMasterIdLst>
  <p:handoutMasterIdLst>
    <p:handoutMasterId r:id="rId27"/>
  </p:handoutMasterIdLst>
  <p:sldIdLst>
    <p:sldId id="257" r:id="rId2"/>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9" r:id="rId20"/>
    <p:sldId id="278" r:id="rId21"/>
    <p:sldId id="280" r:id="rId22"/>
    <p:sldId id="281" r:id="rId23"/>
    <p:sldId id="282" r:id="rId24"/>
    <p:sldId id="283" r:id="rId25"/>
  </p:sldIdLst>
  <p:sldSz cx="9144000" cy="6858000" type="screen4x3"/>
  <p:notesSz cx="6858000" cy="9144000"/>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000" kern="1200">
        <a:solidFill>
          <a:schemeClr val="tx1"/>
        </a:solidFill>
        <a:latin typeface="Arial" panose="020B0604020202020204" pitchFamily="34" charset="0"/>
        <a:ea typeface="+mn-ea"/>
        <a:cs typeface="+mn-cs"/>
      </a:defRPr>
    </a:lvl6pPr>
    <a:lvl7pPr marL="2743200" algn="l" defTabSz="914400" rtl="0" eaLnBrk="1" latinLnBrk="0" hangingPunct="1">
      <a:defRPr sz="1000" kern="1200">
        <a:solidFill>
          <a:schemeClr val="tx1"/>
        </a:solidFill>
        <a:latin typeface="Arial" panose="020B0604020202020204" pitchFamily="34" charset="0"/>
        <a:ea typeface="+mn-ea"/>
        <a:cs typeface="+mn-cs"/>
      </a:defRPr>
    </a:lvl7pPr>
    <a:lvl8pPr marL="3200400" algn="l" defTabSz="914400" rtl="0" eaLnBrk="1" latinLnBrk="0" hangingPunct="1">
      <a:defRPr sz="1000" kern="1200">
        <a:solidFill>
          <a:schemeClr val="tx1"/>
        </a:solidFill>
        <a:latin typeface="Arial" panose="020B0604020202020204" pitchFamily="34" charset="0"/>
        <a:ea typeface="+mn-ea"/>
        <a:cs typeface="+mn-cs"/>
      </a:defRPr>
    </a:lvl8pPr>
    <a:lvl9pPr marL="3657600" algn="l" defTabSz="914400" rtl="0" eaLnBrk="1" latinLnBrk="0" hangingPunct="1">
      <a:defRPr sz="1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AFC"/>
    <a:srgbClr val="F8F8F8"/>
    <a:srgbClr val="006666"/>
    <a:srgbClr val="336699"/>
    <a:srgbClr val="003366"/>
    <a:srgbClr val="FFFFCC"/>
    <a:srgbClr val="4D4D4D"/>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61776" autoAdjust="0"/>
  </p:normalViewPr>
  <p:slideViewPr>
    <p:cSldViewPr showGuides="1">
      <p:cViewPr varScale="1">
        <p:scale>
          <a:sx n="70" d="100"/>
          <a:sy n="70" d="100"/>
        </p:scale>
        <p:origin x="46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102" d="100"/>
          <a:sy n="102" d="100"/>
        </p:scale>
        <p:origin x="342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BCAB51-3677-4066-813C-FB6195BED6FA}" type="datetimeFigureOut">
              <a:rPr lang="en-US" smtClean="0"/>
              <a:t>12/3/2015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63208D-FF70-4C97-801F-A738753568EE}" type="slidenum">
              <a:rPr lang="en-US" smtClean="0"/>
              <a:t>‹#›</a:t>
            </a:fld>
            <a:endParaRPr lang="en-US"/>
          </a:p>
        </p:txBody>
      </p:sp>
    </p:spTree>
    <p:extLst>
      <p:ext uri="{BB962C8B-B14F-4D97-AF65-F5344CB8AC3E}">
        <p14:creationId xmlns:p14="http://schemas.microsoft.com/office/powerpoint/2010/main" val="280969372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Rectangle 2"/>
          <p:cNvSpPr>
            <a:spLocks noGrp="1" noChangeArrowheads="1"/>
          </p:cNvSpPr>
          <p:nvPr>
            <p:ph type="hdr" sz="quarter"/>
          </p:nvPr>
        </p:nvSpPr>
        <p:spPr bwMode="auto">
          <a:xfrm>
            <a:off x="1937695" y="-1"/>
            <a:ext cx="2971800" cy="45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lgn="ctr">
              <a:defRPr sz="1400" b="1">
                <a:latin typeface="Times New Roman" panose="02020603050405020304" pitchFamily="18" charset="0"/>
              </a:defRPr>
            </a:lvl1pPr>
          </a:lstStyle>
          <a:p>
            <a:r>
              <a:rPr lang="en-US" dirty="0" smtClean="0"/>
              <a:t>Project Management 6e.</a:t>
            </a:r>
            <a:endParaRPr lang="en-US" dirty="0"/>
          </a:p>
        </p:txBody>
      </p:sp>
      <p:sp>
        <p:nvSpPr>
          <p:cNvPr id="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r>
              <a:rPr lang="en-US" dirty="0" smtClean="0"/>
              <a:t>14–</a:t>
            </a:r>
            <a:fld id="{0021D51A-B140-41D8-B455-79292309F0E0}" type="slidenum">
              <a:rPr lang="en-US" smtClean="0"/>
              <a:pPr/>
              <a:t>‹#›</a:t>
            </a:fld>
            <a:endParaRPr lang="en-US" dirty="0"/>
          </a:p>
        </p:txBody>
      </p:sp>
    </p:spTree>
    <p:extLst>
      <p:ext uri="{BB962C8B-B14F-4D97-AF65-F5344CB8AC3E}">
        <p14:creationId xmlns:p14="http://schemas.microsoft.com/office/powerpoint/2010/main" val="305158916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14 Project closure </a:t>
            </a:r>
            <a:endParaRPr lang="en-US" sz="1200" dirty="0" smtClean="0">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14</a:t>
            </a:r>
            <a:r>
              <a:rPr kumimoji="1" lang="en-US" sz="1200" kern="1200" dirty="0" smtClean="0">
                <a:solidFill>
                  <a:schemeClr val="tx1"/>
                </a:solidFill>
                <a:effectLst/>
                <a:latin typeface="Times New Roman" panose="02020603050405020304" pitchFamily="18" charset="0"/>
                <a:ea typeface="+mn-ea"/>
                <a:cs typeface="+mn-cs"/>
              </a:rPr>
              <a:t> is focused on closing a project and a project performance assessment for improving future project management. Specifically, it will focus on project wrap-up, project evaluation, and retrospective review. </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Closing a project aims to deliver project deliverables, close project accounts, relocate project staff, close project facilities, and write up a final project report. The effort of project evaluation aims to assess and document project performance. The effort of a retrospective review aims to identify and document lessons learned and best practices. Both project evaluation and retrospective review are geared at systematic learning to accumulate project management expertise and raise project management maturity at the corporate level.</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06198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b="1" dirty="0"/>
              <a:t>Table </a:t>
            </a:r>
            <a:r>
              <a:rPr lang="en-US" b="1" dirty="0" smtClean="0"/>
              <a:t>14.2 </a:t>
            </a:r>
            <a:r>
              <a:rPr lang="en-US" dirty="0" smtClean="0"/>
              <a:t>presents an example of </a:t>
            </a:r>
            <a:r>
              <a:rPr lang="en-US" dirty="0"/>
              <a:t>a partial survey </a:t>
            </a:r>
            <a:r>
              <a:rPr lang="en-US" dirty="0" smtClean="0"/>
              <a:t>that uses a disagree-to-agree scale for its evaluation items. </a:t>
            </a:r>
            <a:r>
              <a:rPr lang="en-US" dirty="0"/>
              <a:t>After the results are tabulated, </a:t>
            </a:r>
            <a:r>
              <a:rPr lang="en-US" dirty="0" smtClean="0"/>
              <a:t>the team </a:t>
            </a:r>
            <a:r>
              <a:rPr lang="en-US" dirty="0"/>
              <a:t>meets with the facilitator and/or senior management, and the results are reviewed to assess the development of </a:t>
            </a:r>
            <a:r>
              <a:rPr lang="en-US" dirty="0" smtClean="0"/>
              <a:t>the team</a:t>
            </a:r>
            <a:r>
              <a:rPr lang="en-US" dirty="0"/>
              <a:t>, its strengths and weaknesses, and the lessons that can be applied to </a:t>
            </a:r>
            <a:r>
              <a:rPr lang="en-US" dirty="0" smtClean="0"/>
              <a:t>future project work.</a:t>
            </a:r>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10</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33528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performance evaluation: individual</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responsibility of evaluating individual’s project performance largely depends on the organizational structure.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 a functional organization, the functional manager of each team member is responsible, though s/he may solicit the project manager’s opinion of the individual’s performance on a specific project task.</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 a balanced matrix organization, the project manager and the area (functional) manager jointly evaluate each individual’s performance.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 a </a:t>
            </a:r>
            <a:r>
              <a:rPr kumimoji="1" lang="en-US" sz="1200" kern="1200" dirty="0" err="1" smtClean="0">
                <a:solidFill>
                  <a:schemeClr val="tx1"/>
                </a:solidFill>
                <a:effectLst/>
                <a:latin typeface="Times New Roman" panose="02020603050405020304" pitchFamily="18" charset="0"/>
                <a:ea typeface="+mn-ea"/>
                <a:cs typeface="+mn-cs"/>
              </a:rPr>
              <a:t>projectized</a:t>
            </a:r>
            <a:r>
              <a:rPr kumimoji="1" lang="en-US" sz="1200" kern="1200" dirty="0" smtClean="0">
                <a:solidFill>
                  <a:schemeClr val="tx1"/>
                </a:solidFill>
                <a:effectLst/>
                <a:latin typeface="Times New Roman" panose="02020603050405020304" pitchFamily="18" charset="0"/>
                <a:ea typeface="+mn-ea"/>
                <a:cs typeface="+mn-cs"/>
              </a:rPr>
              <a:t> organization, the project manager is responsible for appraising individual performance. </a:t>
            </a:r>
          </a:p>
          <a:p>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11</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02060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Conducting project performance evaluation of individual team members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General tips are given below for conducting a performance review of individual project team members: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Begin by asking the individual to evaluate his or her own performance to reduce the judgmental nature of the assessment.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Avoid drawing comparisons with other team members; instead, assess each individual in terms of established standards and expectations.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Focus criticism on specific behaviors rather than on the individual personally.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Be consistent and fair in treatment of all team members.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View the review as one point in an ongoing process to improve an individual’s performance.</a:t>
            </a:r>
          </a:p>
          <a:p>
            <a:endParaRPr lang="en-US" dirty="0" smtClean="0"/>
          </a:p>
          <a:p>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12</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73700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Individual performance assessment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use of multiple rater appraisal (“360-degree feedback) is intended to develop a broad-based view of individual team member’s performance by soliciting feedback on their performance from all people affected by their work, including project managers, area managers, customers, peers, and subordinates.</a:t>
            </a:r>
          </a:p>
          <a:p>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13</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189181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Retrospective reviews (audits)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Retrospective reviews are intended to learn from past project management experience in order to stop repeating the same mistakes and to improve the performance of project management in the future, by a systematical study of past projects. Retrospective reviews should be viewed as a corporate learning process by analyzing project management experience and answering questions of “what worked and what didn’t? And why?”  Most retrospective reviews are carried out shortly after the project’s life cycle, to capture both positive and negative project experience.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14</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73599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Barriers to organizational learning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Retrospective reviews are important to corporate learning.  However, many companies do not engage in effective corporate learning.  Listed below are some of the major barriers to effective organizational learning in the retrospective review process: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Lack of post-project time for developing lessons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No post-project direction or support for teams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Lessons become blame sessions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Lessons are not applied in other locations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Organizational culture does not recognize the value of </a:t>
            </a:r>
            <a:r>
              <a:rPr kumimoji="1" lang="en-US" sz="1200" u="sng" kern="1200" dirty="0" smtClean="0">
                <a:solidFill>
                  <a:schemeClr val="tx1"/>
                </a:solidFill>
                <a:effectLst/>
                <a:latin typeface="Times New Roman" panose="02020603050405020304" pitchFamily="18" charset="0"/>
                <a:ea typeface="+mn-ea"/>
                <a:cs typeface="+mn-cs"/>
              </a:rPr>
              <a:t>learning.</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15</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596950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Ways to improve organizational learning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There are ways for improving organizational learning and making the retrospective process more effective, such as:</a:t>
            </a:r>
          </a:p>
          <a:p>
            <a:pPr marL="228600" lvl="0" indent="-22860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Using an independent facilitator to guide the project team through the project analysis activities.</a:t>
            </a:r>
          </a:p>
          <a:p>
            <a:pPr marL="228600" lvl="0" indent="-22860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Including at least three in-process learning gates during the project life cycle.</a:t>
            </a:r>
          </a:p>
          <a:p>
            <a:pPr marL="228600" lvl="0" indent="-22860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Designating a team member as owner for each point in the retrospective.</a:t>
            </a:r>
          </a:p>
          <a:p>
            <a:pPr marL="228600" lvl="0" indent="-22860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Developing an easy-to-use learning repository to facilitate the use of retrospective lessons.</a:t>
            </a:r>
          </a:p>
          <a:p>
            <a:pPr marL="228600" lvl="0" indent="-22860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Mandating the use of retrospectives as part of the normal process for all projects.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16</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94066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Characteristics of an independent facilitator</a:t>
            </a:r>
            <a:endParaRPr kumimoji="1" lang="en-US" sz="1200" kern="1200" dirty="0" smtClean="0">
              <a:solidFill>
                <a:schemeClr val="tx1"/>
              </a:solidFill>
              <a:effectLst/>
              <a:latin typeface="Times New Roman" panose="02020603050405020304" pitchFamily="18" charset="0"/>
              <a:ea typeface="+mn-ea"/>
              <a:cs typeface="+mn-cs"/>
            </a:endParaRPr>
          </a:p>
          <a:p>
            <a:pPr marL="17145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An effective </a:t>
            </a:r>
            <a:r>
              <a:rPr kumimoji="1" lang="en-US" sz="1200" i="1" kern="1200" dirty="0" smtClean="0">
                <a:solidFill>
                  <a:schemeClr val="tx1"/>
                </a:solidFill>
                <a:effectLst/>
                <a:latin typeface="Times New Roman" panose="02020603050405020304" pitchFamily="18" charset="0"/>
                <a:ea typeface="+mn-ea"/>
                <a:cs typeface="+mn-cs"/>
              </a:rPr>
              <a:t>independent </a:t>
            </a:r>
            <a:r>
              <a:rPr kumimoji="1" lang="en-US" sz="1200" kern="1200" dirty="0" smtClean="0">
                <a:solidFill>
                  <a:schemeClr val="tx1"/>
                </a:solidFill>
                <a:effectLst/>
                <a:latin typeface="Times New Roman" panose="02020603050405020304" pitchFamily="18" charset="0"/>
                <a:ea typeface="+mn-ea"/>
                <a:cs typeface="+mn-cs"/>
              </a:rPr>
              <a:t>facilitator should have the following characteristics: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Do not have direct involvement or direct interest in the project.</a:t>
            </a:r>
            <a:endParaRPr lang="en-US" dirty="0" smtClean="0">
              <a:effectLst/>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Is perceived as fair and impartial, and being perceived as a person having the best interests of the organization in making decisions.</a:t>
            </a:r>
            <a:endParaRPr lang="en-US" dirty="0" smtClean="0">
              <a:effectLst/>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Is willing to listen.</a:t>
            </a:r>
            <a:endParaRPr lang="en-US" dirty="0" smtClean="0">
              <a:effectLst/>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Is independent with authority to report audit results without fear of recriminations from special interests.</a:t>
            </a:r>
            <a:endParaRPr lang="en-US" dirty="0" smtClean="0">
              <a:effectLst/>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Has respect of senior management and other project stakeholders.</a:t>
            </a:r>
            <a:endParaRPr lang="en-US" dirty="0" smtClean="0">
              <a:effectLst/>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Has broad-based experience in the organization or industry.</a:t>
            </a:r>
            <a:endParaRPr lang="en-US" dirty="0">
              <a:effectLst/>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17</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231418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Initiating a retrospective review (audit)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Initiating a retrospective review in an organization should be a routine (normal) process, based on the following considerations: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Automatically trigger a retrospective review at a specific time or point in the project life cycle. Avoid surprises.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Conduct review carefully and with sensitivity.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Review staff must be independent from the project.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Review reports need to be accessible and useful.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Organizational culture supports the review.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It needs to be well planned and conducted in orderly fashion.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Need to make sure that certain “core conditions” are in place to support team and individual evaluation.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Individual and team evaluations should be separated from pay/merit reviews.</a:t>
            </a:r>
          </a:p>
          <a:p>
            <a:pPr marL="171450" indent="-171450">
              <a:buFont typeface="Arial" panose="020B0604020202020204" pitchFamily="34" charset="0"/>
              <a:buChar char="•"/>
            </a:pPr>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18</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859065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The retrospective review process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retrospective review can be viewed and planned as a mini-project. It consists of the following three steps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Initiation and staffing</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Data collection and analysis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Reporting of lessons learned and findings</a:t>
            </a:r>
          </a:p>
          <a:p>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19</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47307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Where Are We Now?</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After the project implementation stage covered in chapter 13, this chapter aims to wrap up the project and review its performance.  It also discusses retrospective review of past projects. This is the only chapter that focuses on the closure stage of the project’s life cycle.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80558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Incorporating retro gates in the project plan</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In an organization with strong learning culture, interim retrospective gates may be planned and included in the project plan and carried out as part of planned in-project activities. </a:t>
            </a:r>
            <a:r>
              <a:rPr kumimoji="1" lang="en-US" sz="1200" b="1" kern="1200" dirty="0" smtClean="0">
                <a:solidFill>
                  <a:schemeClr val="tx1"/>
                </a:solidFill>
                <a:effectLst/>
                <a:latin typeface="Times New Roman" panose="02020603050405020304" pitchFamily="18" charset="0"/>
                <a:ea typeface="+mn-ea"/>
                <a:cs typeface="+mn-cs"/>
              </a:rPr>
              <a:t>Figure 14.2 </a:t>
            </a:r>
            <a:r>
              <a:rPr kumimoji="1" lang="en-US" sz="1200" kern="1200" dirty="0" smtClean="0">
                <a:solidFill>
                  <a:schemeClr val="tx1"/>
                </a:solidFill>
                <a:effectLst/>
                <a:latin typeface="Times New Roman" panose="02020603050405020304" pitchFamily="18" charset="0"/>
                <a:ea typeface="+mn-ea"/>
                <a:cs typeface="+mn-cs"/>
              </a:rPr>
              <a:t>shows a project plan that has three interim retrospectives built in its work flow to gather lessons learned during its project’s life cycle and then store them in a corporate database for sharing and reuse.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20</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00436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review questionnaire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Table 14.3 </a:t>
            </a:r>
            <a:r>
              <a:rPr kumimoji="1" lang="en-US" sz="1200" kern="1200" dirty="0" smtClean="0">
                <a:solidFill>
                  <a:schemeClr val="tx1"/>
                </a:solidFill>
                <a:effectLst/>
                <a:latin typeface="Times New Roman" panose="02020603050405020304" pitchFamily="18" charset="0"/>
                <a:ea typeface="+mn-ea"/>
                <a:cs typeface="+mn-cs"/>
              </a:rPr>
              <a:t>lists typical questions to be used in a project retrospective review questionnaire, which is typically distributed to all significant project stakeholders for responses.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21</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979864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Organizational culture review questionnaire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It is important to also audit the organizational culture in the retrospective review</a:t>
            </a:r>
            <a:r>
              <a:rPr kumimoji="1" lang="en-US" sz="1200" b="1" kern="1200" dirty="0" smtClean="0">
                <a:solidFill>
                  <a:schemeClr val="tx1"/>
                </a:solidFill>
                <a:effectLst/>
                <a:latin typeface="Times New Roman" panose="02020603050405020304" pitchFamily="18" charset="0"/>
                <a:ea typeface="+mn-ea"/>
                <a:cs typeface="+mn-cs"/>
              </a:rPr>
              <a:t>. Table 14.4 </a:t>
            </a:r>
            <a:r>
              <a:rPr kumimoji="1" lang="en-US" sz="1200" kern="1200" dirty="0" smtClean="0">
                <a:solidFill>
                  <a:schemeClr val="tx1"/>
                </a:solidFill>
                <a:effectLst/>
                <a:latin typeface="Times New Roman" panose="02020603050405020304" pitchFamily="18" charset="0"/>
                <a:ea typeface="+mn-ea"/>
                <a:cs typeface="+mn-cs"/>
              </a:rPr>
              <a:t>lists questions to be considered for questionnaire surveying organizational culture.  They aim to assess major properties of the organization’s culture that could affect project success and failure, or could become a hindrance to project teams.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22</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727011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Archiving retrospectives</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main purpose of retrospective audits is to systematically crystalize project management experience into lessons learned and best practices, so as to enhance the company’s competence and thus its competitive edge in project management. Therefore, it is critical to have a repository system design that will facilitate and promote the use of these lessons learned and best practices. Listed here are attributes commonly used to sort and search projects and project management expertise stored in the project archives.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23</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248168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pPr eaLnBrk="0" fontAlgn="base" hangingPunct="0"/>
            <a:r>
              <a:rPr kumimoji="1" lang="en-US" sz="1200" kern="1200" dirty="0" smtClean="0">
                <a:solidFill>
                  <a:schemeClr val="tx1"/>
                </a:solidFill>
                <a:effectLst/>
                <a:latin typeface="Times New Roman" panose="02020603050405020304" pitchFamily="18" charset="0"/>
                <a:ea typeface="+mn-ea"/>
                <a:cs typeface="+mn-cs"/>
              </a:rPr>
              <a:t>Summarized below are some key terminology covered in this chapter, including project closure, performance review, retrospective review, project facilitator, and lessons learned: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Lessons learned are used to improve the management of future projects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Performance review encompasses all review methods of individual performance that center on the technical and social skills brought to the project and team.</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closure involves all of the major activities of shutting down a project: evaluation of project goals and performance, developing lessons learned, releasing resources, and preparing a final report.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evaluation is the process of assessing, verifying, and documenting project results.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facilitator is a guide who leads the project team through an analysis of project activities that went well, what needs improvement, and development of a follow-up action plan with goals and accountability.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Retrospective is an effort that analyzes a past project to determine what worked and what didn’t, develops lessons learned, and creates an action plan that ensures lessons learned are used to improve management of future projects.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Team evaluation is the process of evaluating the performance of the project team using a minimum core of initial conditions that emphasizes the team as a whole, while minimizing individual performance.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360-degree review is a multi-rater appraisal system based on performance information that is gathered from multiple sources (superiors, peers, subordinates, customers).</a:t>
            </a:r>
          </a:p>
          <a:p>
            <a:pPr marL="171450" indent="-171450" eaLnBrk="0" fontAlgn="base" hangingPunct="0">
              <a:buFont typeface="Arial" panose="020B0604020202020204" pitchFamily="34" charset="0"/>
              <a:buChar char="•"/>
            </a:pP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24</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42113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closure, performance evaluation, and retrospective review</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14.1 </a:t>
            </a:r>
            <a:r>
              <a:rPr kumimoji="1" lang="en-US" sz="1200" kern="1200" dirty="0" smtClean="0">
                <a:solidFill>
                  <a:schemeClr val="tx1"/>
                </a:solidFill>
                <a:effectLst/>
                <a:latin typeface="Times New Roman" panose="02020603050405020304" pitchFamily="18" charset="0"/>
                <a:ea typeface="+mn-ea"/>
                <a:cs typeface="+mn-cs"/>
              </a:rPr>
              <a:t>outlines the three major efforts that usually occur in the closure stage of the project life cycle. They are: project wrap-up, performance evaluation, and retrospective review. The first effort focuses on closing down the project, while the other two focus on an assessment of the project and produce a final report to be kept in the organization’s project archives/database. Each of the three efforts may require many stakeholders to play a role in its process, such as the project manager, team members, project portfolio office, oversight committee, functional managers, and independent retrospective facilitators. In a typical make-to-order company, many projects are carried out in concurrence, leading to many closure and review activities to occur simultaneously. Therefore, each project closure or assessment effort should be planned and implemented like a mini-project.  It requires close coordination and cooperation among these stakeholders.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3</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220286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closure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Project closures can be classified into the following five types.</a:t>
            </a:r>
            <a:endParaRPr kumimoji="1" lang="en-US" sz="1100" kern="1200" dirty="0" smtClean="0">
              <a:solidFill>
                <a:schemeClr val="tx1"/>
              </a:solidFill>
              <a:effectLst/>
              <a:latin typeface="Times New Roman" panose="02020603050405020304" pitchFamily="18" charset="0"/>
              <a:ea typeface="+mn-ea"/>
              <a:cs typeface="+mn-cs"/>
            </a:endParaRP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Normal, which happens when a project is completed normally with successful deliverables.  Normally, each engineering project is expected to be a success.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Premature, which occurs when a project is completed early due to elimination of some parts of the project.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Failed project, which happens when a project is completed normally, but without successful delivery.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Changed priority, with which the project was altered or closed.  It occurs when the organization changes its strategy, direction or priorities, resulting in no reasons for continuing the project.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Perpetual, where the project can’t reach its final closure. Eventually, it will have to be closed at some point in time, with political will and resolve. A perpetual project usually starts with a great promise but could not deliver at the end. </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 </a:t>
            </a:r>
            <a:endParaRPr kumimoji="1" lang="en-US" sz="11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project close-out plan needs to be developed, with help by answering the following questions:</a:t>
            </a:r>
            <a:endParaRPr kumimoji="1" lang="en-US" sz="1100" kern="1200" dirty="0" smtClean="0">
              <a:solidFill>
                <a:schemeClr val="tx1"/>
              </a:solidFill>
              <a:effectLst/>
              <a:latin typeface="Times New Roman" panose="02020603050405020304" pitchFamily="18" charset="0"/>
              <a:ea typeface="+mn-ea"/>
              <a:cs typeface="+mn-cs"/>
            </a:endParaRP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What tasks are required to close the project?</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Who will be responsible for these tasks?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When will each closure activity begin and end?</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How will the project be delivered?</a:t>
            </a:r>
          </a:p>
          <a:p>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4</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17327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pPr lvl="0"/>
            <a:r>
              <a:rPr kumimoji="1" lang="en-US" sz="1200" b="1" kern="1200" dirty="0" smtClean="0">
                <a:solidFill>
                  <a:schemeClr val="tx1"/>
                </a:solidFill>
                <a:effectLst/>
                <a:latin typeface="Times New Roman" panose="02020603050405020304" pitchFamily="18" charset="0"/>
                <a:ea typeface="+mn-ea"/>
                <a:cs typeface="+mn-cs"/>
              </a:rPr>
              <a:t>Project closure checklist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Table 14.1 </a:t>
            </a:r>
            <a:r>
              <a:rPr kumimoji="1" lang="en-US" sz="1200" kern="1200" dirty="0" smtClean="0">
                <a:solidFill>
                  <a:schemeClr val="tx1"/>
                </a:solidFill>
                <a:effectLst/>
                <a:latin typeface="Times New Roman" panose="02020603050405020304" pitchFamily="18" charset="0"/>
                <a:ea typeface="+mn-ea"/>
                <a:cs typeface="+mn-cs"/>
              </a:rPr>
              <a:t>shows a partial checklist of activities for project closing, which helps identify closure activities systematically, from different perspectives of the project team, vendors, customer, and users, among others.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5</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18897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Implementing Project closure </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Many organizations develop a lengthy list of project closure activities as they gain experience. It can be used as a template to ensure nothing is overlooked. Project closure activities can be classified into the six major categories:</a:t>
            </a:r>
          </a:p>
          <a:p>
            <a:pPr lvl="1"/>
            <a:r>
              <a:rPr kumimoji="1" lang="en-US" sz="1200" kern="1200" dirty="0" smtClean="0">
                <a:solidFill>
                  <a:schemeClr val="tx1"/>
                </a:solidFill>
                <a:effectLst/>
                <a:latin typeface="Times New Roman" panose="02020603050405020304" pitchFamily="18" charset="0"/>
                <a:ea typeface="+mn-ea"/>
                <a:cs typeface="+mn-cs"/>
              </a:rPr>
              <a:t>Getting deliverables approved by the customer</a:t>
            </a:r>
          </a:p>
          <a:p>
            <a:pPr lvl="1"/>
            <a:r>
              <a:rPr kumimoji="1" lang="en-US" sz="1200" kern="1200" dirty="0" smtClean="0">
                <a:solidFill>
                  <a:schemeClr val="tx1"/>
                </a:solidFill>
                <a:effectLst/>
                <a:latin typeface="Times New Roman" panose="02020603050405020304" pitchFamily="18" charset="0"/>
                <a:ea typeface="+mn-ea"/>
                <a:cs typeface="+mn-cs"/>
              </a:rPr>
              <a:t>Shutting down resources and releasing them for new uses.</a:t>
            </a:r>
          </a:p>
          <a:p>
            <a:pPr lvl="1"/>
            <a:r>
              <a:rPr kumimoji="1" lang="en-US" sz="1200" kern="1200" dirty="0" smtClean="0">
                <a:solidFill>
                  <a:schemeClr val="tx1"/>
                </a:solidFill>
                <a:effectLst/>
                <a:latin typeface="Times New Roman" panose="02020603050405020304" pitchFamily="18" charset="0"/>
                <a:ea typeface="+mn-ea"/>
                <a:cs typeface="+mn-cs"/>
              </a:rPr>
              <a:t>Evaluating and reassigning project team members.</a:t>
            </a:r>
          </a:p>
          <a:p>
            <a:pPr lvl="1"/>
            <a:r>
              <a:rPr kumimoji="1" lang="en-US" sz="1200" kern="1200" dirty="0" smtClean="0">
                <a:solidFill>
                  <a:schemeClr val="tx1"/>
                </a:solidFill>
                <a:effectLst/>
                <a:latin typeface="Times New Roman" panose="02020603050405020304" pitchFamily="18" charset="0"/>
                <a:ea typeface="+mn-ea"/>
                <a:cs typeface="+mn-cs"/>
              </a:rPr>
              <a:t>Closing accounts and making sure all bills are paid.</a:t>
            </a:r>
          </a:p>
          <a:p>
            <a:pPr lvl="1"/>
            <a:r>
              <a:rPr kumimoji="1" lang="en-US" sz="1200" kern="1200" dirty="0" smtClean="0">
                <a:solidFill>
                  <a:schemeClr val="tx1"/>
                </a:solidFill>
                <a:effectLst/>
                <a:latin typeface="Times New Roman" panose="02020603050405020304" pitchFamily="18" charset="0"/>
                <a:ea typeface="+mn-ea"/>
                <a:cs typeface="+mn-cs"/>
              </a:rPr>
              <a:t>Delivering the project to the customer.</a:t>
            </a:r>
          </a:p>
          <a:p>
            <a:pPr lvl="1"/>
            <a:r>
              <a:rPr kumimoji="1" lang="en-US" sz="1200" kern="1200" dirty="0" smtClean="0">
                <a:solidFill>
                  <a:schemeClr val="tx1"/>
                </a:solidFill>
                <a:effectLst/>
                <a:latin typeface="Times New Roman" panose="02020603050405020304" pitchFamily="18" charset="0"/>
                <a:ea typeface="+mn-ea"/>
                <a:cs typeface="+mn-cs"/>
              </a:rPr>
              <a:t>Creating a final report.</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6</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6135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pPr eaLnBrk="0" fontAlgn="base" hangingPunct="0"/>
            <a:r>
              <a:rPr kumimoji="1" lang="en-US" sz="1200" kern="1200" dirty="0" smtClean="0">
                <a:solidFill>
                  <a:schemeClr val="tx1"/>
                </a:solidFill>
                <a:effectLst/>
                <a:latin typeface="Times New Roman" panose="02020603050405020304" pitchFamily="18" charset="0"/>
                <a:ea typeface="+mn-ea"/>
                <a:cs typeface="+mn-cs"/>
              </a:rPr>
              <a:t>A final project report is used to summarize project performance. It should have the following sections and topics: </a:t>
            </a:r>
            <a:endParaRPr kumimoji="1" lang="en-US" sz="1400" kern="1200" dirty="0" smtClean="0">
              <a:solidFill>
                <a:schemeClr val="tx1"/>
              </a:solidFill>
              <a:effectLst/>
              <a:latin typeface="Times New Roman" panose="02020603050405020304" pitchFamily="18" charset="0"/>
              <a:ea typeface="+mn-ea"/>
              <a:cs typeface="+mn-cs"/>
            </a:endParaRPr>
          </a:p>
          <a:p>
            <a:pPr lvl="0" fontAlgn="base"/>
            <a:r>
              <a:rPr kumimoji="1" lang="en-US" sz="1200" kern="1200" dirty="0" smtClean="0">
                <a:solidFill>
                  <a:schemeClr val="tx1"/>
                </a:solidFill>
                <a:effectLst/>
                <a:latin typeface="Times New Roman" panose="02020603050405020304" pitchFamily="18" charset="0"/>
                <a:ea typeface="+mn-ea"/>
                <a:cs typeface="+mn-cs"/>
              </a:rPr>
              <a:t>Executive Summary</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Project goals met/unmet</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Stakeholder satisfaction with project</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User reactions to quality of deliverables</a:t>
            </a:r>
            <a:endParaRPr kumimoji="1" lang="en-US" sz="1400" kern="1200" dirty="0" smtClean="0">
              <a:solidFill>
                <a:schemeClr val="tx1"/>
              </a:solidFill>
              <a:effectLst/>
              <a:latin typeface="Times New Roman" panose="02020603050405020304" pitchFamily="18" charset="0"/>
              <a:ea typeface="+mn-ea"/>
              <a:cs typeface="+mn-cs"/>
            </a:endParaRPr>
          </a:p>
          <a:p>
            <a:pPr lvl="0" fontAlgn="base"/>
            <a:r>
              <a:rPr kumimoji="1" lang="en-US" sz="1200" kern="1200" dirty="0" smtClean="0">
                <a:solidFill>
                  <a:schemeClr val="tx1"/>
                </a:solidFill>
                <a:effectLst/>
                <a:latin typeface="Times New Roman" panose="02020603050405020304" pitchFamily="18" charset="0"/>
                <a:ea typeface="+mn-ea"/>
                <a:cs typeface="+mn-cs"/>
              </a:rPr>
              <a:t>Review and Analysis</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Project mission and objective </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Procedures and systems used</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Organization resources  used</a:t>
            </a:r>
            <a:endParaRPr kumimoji="1" lang="en-US" sz="1400" kern="1200" dirty="0" smtClean="0">
              <a:solidFill>
                <a:schemeClr val="tx1"/>
              </a:solidFill>
              <a:effectLst/>
              <a:latin typeface="Times New Roman" panose="02020603050405020304" pitchFamily="18" charset="0"/>
              <a:ea typeface="+mn-ea"/>
              <a:cs typeface="+mn-cs"/>
            </a:endParaRPr>
          </a:p>
          <a:p>
            <a:pPr lvl="0" fontAlgn="base"/>
            <a:r>
              <a:rPr kumimoji="1" lang="en-US" sz="1200" kern="1200" dirty="0" smtClean="0">
                <a:solidFill>
                  <a:schemeClr val="tx1"/>
                </a:solidFill>
                <a:effectLst/>
                <a:latin typeface="Times New Roman" panose="02020603050405020304" pitchFamily="18" charset="0"/>
                <a:ea typeface="+mn-ea"/>
                <a:cs typeface="+mn-cs"/>
              </a:rPr>
              <a:t>Recommendations</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Technical improvements</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Corrective actions</a:t>
            </a:r>
            <a:endParaRPr kumimoji="1" lang="en-US" sz="1400" kern="1200" dirty="0" smtClean="0">
              <a:solidFill>
                <a:schemeClr val="tx1"/>
              </a:solidFill>
              <a:effectLst/>
              <a:latin typeface="Times New Roman" panose="02020603050405020304" pitchFamily="18" charset="0"/>
              <a:ea typeface="+mn-ea"/>
              <a:cs typeface="+mn-cs"/>
            </a:endParaRPr>
          </a:p>
          <a:p>
            <a:pPr lvl="0" fontAlgn="base"/>
            <a:r>
              <a:rPr kumimoji="1" lang="en-US" sz="1200" kern="1200" dirty="0" smtClean="0">
                <a:solidFill>
                  <a:schemeClr val="tx1"/>
                </a:solidFill>
                <a:effectLst/>
                <a:latin typeface="Times New Roman" panose="02020603050405020304" pitchFamily="18" charset="0"/>
                <a:ea typeface="+mn-ea"/>
                <a:cs typeface="+mn-cs"/>
              </a:rPr>
              <a:t>Lessons Learned</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Reminders</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Retrospectives</a:t>
            </a:r>
            <a:endParaRPr kumimoji="1" lang="en-US" sz="1400" kern="1200" dirty="0" smtClean="0">
              <a:solidFill>
                <a:schemeClr val="tx1"/>
              </a:solidFill>
              <a:effectLst/>
              <a:latin typeface="Times New Roman" panose="02020603050405020304" pitchFamily="18" charset="0"/>
              <a:ea typeface="+mn-ea"/>
              <a:cs typeface="+mn-cs"/>
            </a:endParaRPr>
          </a:p>
          <a:p>
            <a:pPr lvl="0" fontAlgn="base"/>
            <a:r>
              <a:rPr kumimoji="1" lang="en-US" sz="1200" kern="1200" dirty="0" smtClean="0">
                <a:solidFill>
                  <a:schemeClr val="tx1"/>
                </a:solidFill>
                <a:effectLst/>
                <a:latin typeface="Times New Roman" panose="02020603050405020304" pitchFamily="18" charset="0"/>
                <a:ea typeface="+mn-ea"/>
                <a:cs typeface="+mn-cs"/>
              </a:rPr>
              <a:t>Appendix</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Backup data</a:t>
            </a:r>
            <a:endParaRPr kumimoji="1" lang="en-US" sz="1400" kern="1200" dirty="0" smtClean="0">
              <a:solidFill>
                <a:schemeClr val="tx1"/>
              </a:solidFill>
              <a:effectLst/>
              <a:latin typeface="Times New Roman" panose="02020603050405020304" pitchFamily="18" charset="0"/>
              <a:ea typeface="+mn-ea"/>
              <a:cs typeface="+mn-cs"/>
            </a:endParaRPr>
          </a:p>
          <a:p>
            <a:pPr lvl="1" fontAlgn="base"/>
            <a:r>
              <a:rPr kumimoji="1" lang="en-US" sz="1200" kern="1200" dirty="0" smtClean="0">
                <a:solidFill>
                  <a:schemeClr val="tx1"/>
                </a:solidFill>
                <a:effectLst/>
                <a:latin typeface="Times New Roman" panose="02020603050405020304" pitchFamily="18" charset="0"/>
                <a:ea typeface="+mn-ea"/>
                <a:cs typeface="+mn-cs"/>
              </a:rPr>
              <a:t>Critical information</a:t>
            </a:r>
            <a:endParaRPr kumimoji="1" lang="en-US" sz="14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7</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119191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performance evaluations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Project performance evaluation usually is conducted, after the project is closed down.  Often it is done poorly, because of the following two main reasons: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Evaluation of individuals is left to supervisors of the team members’ </a:t>
            </a:r>
            <a:br>
              <a:rPr kumimoji="1" lang="en-US" sz="1200" kern="1200" dirty="0" smtClean="0">
                <a:solidFill>
                  <a:schemeClr val="tx1"/>
                </a:solidFill>
                <a:effectLst/>
                <a:latin typeface="Times New Roman" panose="02020603050405020304" pitchFamily="18" charset="0"/>
                <a:ea typeface="+mn-ea"/>
                <a:cs typeface="+mn-cs"/>
              </a:rPr>
            </a:br>
            <a:r>
              <a:rPr kumimoji="1" lang="en-US" sz="1200" kern="1200" dirty="0" smtClean="0">
                <a:solidFill>
                  <a:schemeClr val="tx1"/>
                </a:solidFill>
                <a:effectLst/>
                <a:latin typeface="Times New Roman" panose="02020603050405020304" pitchFamily="18" charset="0"/>
                <a:ea typeface="+mn-ea"/>
                <a:cs typeface="+mn-cs"/>
              </a:rPr>
              <a:t>home (functional) department who are NOT familiar with the team member’s performance and contributions to the project.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performance evaluation usually measures only team performance of time, cost and specifications.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8</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925307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Before an evaluation of the project team can be effective and useful, a </a:t>
            </a:r>
            <a:r>
              <a:rPr lang="en-US" dirty="0" smtClean="0"/>
              <a:t>minimum core </a:t>
            </a:r>
            <a:r>
              <a:rPr lang="en-US" dirty="0"/>
              <a:t>of conditions needs to be in place before the project </a:t>
            </a:r>
            <a:r>
              <a:rPr lang="en-US" dirty="0" smtClean="0"/>
              <a:t>begins. Some </a:t>
            </a:r>
            <a:r>
              <a:rPr lang="en-US" dirty="0"/>
              <a:t>typical conditions are listed here in the form of questions</a:t>
            </a:r>
            <a:r>
              <a:rPr lang="en-US" dirty="0" smtClean="0"/>
              <a:t>:</a:t>
            </a:r>
          </a:p>
          <a:p>
            <a:pPr marL="228600" indent="-228600">
              <a:buFont typeface="+mj-lt"/>
              <a:buAutoNum type="arabicPeriod"/>
            </a:pPr>
            <a:r>
              <a:rPr lang="en-US" dirty="0"/>
              <a:t>Are standards and goals for measuring performance clear, challenging, and attainable? </a:t>
            </a:r>
            <a:r>
              <a:rPr lang="en-US" dirty="0" smtClean="0"/>
              <a:t>Do they lead </a:t>
            </a:r>
            <a:r>
              <a:rPr lang="en-US" dirty="0"/>
              <a:t>to positive consequences?</a:t>
            </a:r>
          </a:p>
          <a:p>
            <a:pPr marL="228600" indent="-228600">
              <a:buFont typeface="+mj-lt"/>
              <a:buAutoNum type="arabicPeriod"/>
            </a:pPr>
            <a:r>
              <a:rPr lang="en-US" dirty="0"/>
              <a:t>Are </a:t>
            </a:r>
            <a:r>
              <a:rPr lang="en-US" dirty="0" smtClean="0"/>
              <a:t>individual responsibilities </a:t>
            </a:r>
            <a:r>
              <a:rPr lang="en-US" dirty="0"/>
              <a:t>and performance standards </a:t>
            </a:r>
            <a:r>
              <a:rPr lang="en-US" dirty="0" smtClean="0"/>
              <a:t>known by </a:t>
            </a:r>
            <a:r>
              <a:rPr lang="en-US" dirty="0"/>
              <a:t>all team members?</a:t>
            </a:r>
          </a:p>
          <a:p>
            <a:pPr marL="228600" indent="-228600">
              <a:buFont typeface="+mj-lt"/>
              <a:buAutoNum type="arabicPeriod"/>
            </a:pPr>
            <a:r>
              <a:rPr lang="en-US" dirty="0"/>
              <a:t>Are team rewards adequate? Do they send a clear signal that senior </a:t>
            </a:r>
            <a:r>
              <a:rPr lang="en-US" dirty="0" smtClean="0"/>
              <a:t>management  believes </a:t>
            </a:r>
            <a:r>
              <a:rPr lang="en-US" dirty="0"/>
              <a:t>that the synergy of teams is important?</a:t>
            </a:r>
          </a:p>
          <a:p>
            <a:pPr marL="228600" indent="-228600">
              <a:buFont typeface="+mj-lt"/>
              <a:buAutoNum type="arabicPeriod"/>
            </a:pPr>
            <a:r>
              <a:rPr lang="en-US" dirty="0" smtClean="0"/>
              <a:t>Is </a:t>
            </a:r>
            <a:r>
              <a:rPr lang="en-US" dirty="0"/>
              <a:t>a clear career path for successful project managers in place?</a:t>
            </a:r>
          </a:p>
          <a:p>
            <a:pPr marL="228600" indent="-228600">
              <a:buFont typeface="+mj-lt"/>
              <a:buAutoNum type="arabicPeriod"/>
            </a:pPr>
            <a:r>
              <a:rPr lang="en-US" dirty="0" smtClean="0"/>
              <a:t>Is </a:t>
            </a:r>
            <a:r>
              <a:rPr lang="en-US" dirty="0"/>
              <a:t>the team empowered to manage short-term difficulties?</a:t>
            </a:r>
          </a:p>
          <a:p>
            <a:pPr marL="228600" indent="-228600">
              <a:buFont typeface="+mj-lt"/>
              <a:buAutoNum type="arabicPeriod"/>
            </a:pPr>
            <a:r>
              <a:rPr lang="en-US" dirty="0" smtClean="0"/>
              <a:t>Is </a:t>
            </a:r>
            <a:r>
              <a:rPr lang="en-US" dirty="0"/>
              <a:t>there a relatively high level of trust emanating from the </a:t>
            </a:r>
            <a:r>
              <a:rPr lang="en-US" dirty="0" smtClean="0"/>
              <a:t>organizational culture?</a:t>
            </a:r>
          </a:p>
          <a:p>
            <a:pPr marL="228600" indent="-228600">
              <a:buFont typeface="+mj-lt"/>
              <a:buAutoNum type="arabicPeriod"/>
            </a:pPr>
            <a:r>
              <a:rPr lang="en-US" dirty="0" smtClean="0"/>
              <a:t>Are </a:t>
            </a:r>
            <a:r>
              <a:rPr lang="en-US" dirty="0"/>
              <a:t>there </a:t>
            </a:r>
            <a:r>
              <a:rPr lang="en-US" dirty="0" smtClean="0"/>
              <a:t>evaluation criteria </a:t>
            </a:r>
            <a:r>
              <a:rPr lang="en-US" dirty="0"/>
              <a:t>beyond time, cost, and specifications</a:t>
            </a:r>
            <a:r>
              <a:rPr lang="en-US" dirty="0" smtClean="0"/>
              <a:t>?</a:t>
            </a:r>
            <a:endParaRPr lang="en-US" dirty="0"/>
          </a:p>
        </p:txBody>
      </p:sp>
      <p:sp>
        <p:nvSpPr>
          <p:cNvPr id="2" name="Slide Number Placeholder 1"/>
          <p:cNvSpPr>
            <a:spLocks noGrp="1"/>
          </p:cNvSpPr>
          <p:nvPr>
            <p:ph type="sldNum" sz="quarter" idx="10"/>
          </p:nvPr>
        </p:nvSpPr>
        <p:spPr/>
        <p:txBody>
          <a:bodyPr/>
          <a:lstStyle/>
          <a:p>
            <a:r>
              <a:rPr lang="en-US" smtClean="0"/>
              <a:t>14–</a:t>
            </a:r>
            <a:fld id="{0021D51A-B140-41D8-B455-79292309F0E0}" type="slidenum">
              <a:rPr lang="en-US" smtClean="0"/>
              <a:pPr/>
              <a:t>9</a:t>
            </a:fld>
            <a:endParaRPr lang="en-US" dirty="0"/>
          </a:p>
        </p:txBody>
      </p:sp>
      <p:sp>
        <p:nvSpPr>
          <p:cNvPr id="3" name="Header Placeholder 2"/>
          <p:cNvSpPr>
            <a:spLocks noGrp="1"/>
          </p:cNvSpPr>
          <p:nvPr>
            <p:ph type="hdr" sz="quarter" idx="11"/>
          </p:nvPr>
        </p:nvSpPr>
        <p:spPr/>
        <p:txBody>
          <a:bodyPr/>
          <a:lstStyle/>
          <a:p>
            <a:r>
              <a:rPr lang="en-US" smtClean="0"/>
              <a:t>Project Management 6e.</a:t>
            </a:r>
            <a:endParaRPr lang="en-US" dirty="0"/>
          </a:p>
        </p:txBody>
      </p:sp>
    </p:spTree>
    <p:extLst>
      <p:ext uri="{BB962C8B-B14F-4D97-AF65-F5344CB8AC3E}">
        <p14:creationId xmlns:p14="http://schemas.microsoft.com/office/powerpoint/2010/main" val="3665027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4063" name="Text Box 31"/>
          <p:cNvSpPr txBox="1">
            <a:spLocks noChangeArrowheads="1"/>
          </p:cNvSpPr>
          <p:nvPr userDrawn="1"/>
        </p:nvSpPr>
        <p:spPr bwMode="auto">
          <a:xfrm>
            <a:off x="5549900" y="2727325"/>
            <a:ext cx="3470275" cy="5847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l">
              <a:spcBef>
                <a:spcPct val="50000"/>
              </a:spcBef>
            </a:pPr>
            <a:r>
              <a:rPr lang="en-US" sz="3200" b="1" dirty="0" smtClean="0">
                <a:solidFill>
                  <a:srgbClr val="002060"/>
                </a:solidFill>
                <a:effectLst>
                  <a:outerShdw blurRad="38100" dist="38100" dir="2700000" algn="tl">
                    <a:srgbClr val="000000">
                      <a:alpha val="43137"/>
                    </a:srgbClr>
                  </a:outerShdw>
                </a:effectLst>
              </a:rPr>
              <a:t>Project Closure</a:t>
            </a:r>
            <a:endParaRPr lang="en-US" sz="3200" b="1" dirty="0">
              <a:solidFill>
                <a:srgbClr val="002060"/>
              </a:solidFill>
              <a:effectLst>
                <a:outerShdw blurRad="38100" dist="38100" dir="2700000" algn="tl">
                  <a:srgbClr val="000000">
                    <a:alpha val="43137"/>
                  </a:srgbClr>
                </a:outerShdw>
              </a:effectLst>
            </a:endParaRPr>
          </a:p>
        </p:txBody>
      </p:sp>
      <p:sp>
        <p:nvSpPr>
          <p:cNvPr id="44066" name="Text Box 34"/>
          <p:cNvSpPr txBox="1">
            <a:spLocks noChangeArrowheads="1"/>
          </p:cNvSpPr>
          <p:nvPr userDrawn="1"/>
        </p:nvSpPr>
        <p:spPr bwMode="auto">
          <a:xfrm>
            <a:off x="5531177" y="1781298"/>
            <a:ext cx="2925763"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b="1" dirty="0">
                <a:solidFill>
                  <a:schemeClr val="accent3">
                    <a:lumMod val="75000"/>
                  </a:schemeClr>
                </a:solidFill>
              </a:rPr>
              <a:t>CHAPTER </a:t>
            </a:r>
            <a:r>
              <a:rPr lang="en-US" sz="1800" b="1" dirty="0" smtClean="0">
                <a:solidFill>
                  <a:schemeClr val="accent3">
                    <a:lumMod val="75000"/>
                  </a:schemeClr>
                </a:solidFill>
              </a:rPr>
              <a:t>FOURTEEN</a:t>
            </a:r>
            <a:endParaRPr lang="en-US" sz="1800" b="1" dirty="0">
              <a:solidFill>
                <a:schemeClr val="accent3">
                  <a:lumMod val="75000"/>
                </a:schemeClr>
              </a:solidFill>
            </a:endParaRPr>
          </a:p>
        </p:txBody>
      </p:sp>
      <p:sp>
        <p:nvSpPr>
          <p:cNvPr id="6" name="Rectangle 32"/>
          <p:cNvSpPr>
            <a:spLocks noChangeArrowheads="1"/>
          </p:cNvSpPr>
          <p:nvPr userDrawn="1"/>
        </p:nvSpPr>
        <p:spPr bwMode="auto">
          <a:xfrm>
            <a:off x="5915025" y="6172200"/>
            <a:ext cx="280352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outerShdw>
                </a:effectLst>
              </a14:hiddenEffects>
            </a:ext>
          </a:extLst>
        </p:spPr>
        <p:txBody>
          <a:bodyPr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spcBef>
                <a:spcPct val="50000"/>
              </a:spcBef>
              <a:defRPr/>
            </a:pPr>
            <a:r>
              <a:rPr lang="en-US" sz="900" b="1" i="1" dirty="0" smtClean="0">
                <a:solidFill>
                  <a:schemeClr val="bg1"/>
                </a:solidFill>
                <a:effectLst>
                  <a:outerShdw blurRad="38100" dist="38100" dir="2700000" algn="tl">
                    <a:srgbClr val="000000">
                      <a:alpha val="43137"/>
                    </a:srgbClr>
                  </a:outerShdw>
                </a:effectLst>
              </a:rPr>
              <a:t>PowerPoint Presentation by Charlie Cook</a:t>
            </a:r>
          </a:p>
        </p:txBody>
      </p:sp>
      <p:sp>
        <p:nvSpPr>
          <p:cNvPr id="7" name="Rectangle 33"/>
          <p:cNvSpPr>
            <a:spLocks noChangeArrowheads="1"/>
          </p:cNvSpPr>
          <p:nvPr userDrawn="1"/>
        </p:nvSpPr>
        <p:spPr bwMode="auto">
          <a:xfrm>
            <a:off x="6072188" y="5802313"/>
            <a:ext cx="2487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defRPr/>
            </a:pPr>
            <a:r>
              <a:rPr lang="en-US" sz="900" b="1" i="1" dirty="0" smtClean="0">
                <a:solidFill>
                  <a:schemeClr val="bg1"/>
                </a:solidFill>
                <a:effectLst>
                  <a:outerShdw blurRad="38100" dist="38100" dir="2700000" algn="tl">
                    <a:srgbClr val="000000">
                      <a:alpha val="43137"/>
                    </a:srgbClr>
                  </a:outerShdw>
                </a:effectLst>
              </a:rPr>
              <a:t>Copyright </a:t>
            </a:r>
            <a:r>
              <a:rPr lang="en-US" sz="900" b="1" i="1" dirty="0" smtClean="0">
                <a:solidFill>
                  <a:schemeClr val="bg1"/>
                </a:solidFill>
                <a:effectLst>
                  <a:outerShdw blurRad="38100" dist="38100" dir="2700000" algn="tl">
                    <a:srgbClr val="000000">
                      <a:alpha val="43137"/>
                    </a:srgbClr>
                  </a:outerShdw>
                </a:effectLst>
                <a:cs typeface="Arial" panose="020B0604020202020204" pitchFamily="34" charset="0"/>
              </a:rPr>
              <a:t>© </a:t>
            </a:r>
            <a:r>
              <a:rPr lang="en-US" sz="900" b="1" i="1" dirty="0" smtClean="0">
                <a:solidFill>
                  <a:schemeClr val="bg1"/>
                </a:solidFill>
                <a:effectLst>
                  <a:outerShdw blurRad="38100" dist="38100" dir="2700000" algn="tl">
                    <a:srgbClr val="000000">
                      <a:alpha val="43137"/>
                    </a:srgbClr>
                  </a:outerShdw>
                </a:effectLst>
              </a:rPr>
              <a:t>2014 McGraw-Hill Education. </a:t>
            </a:r>
            <a:br>
              <a:rPr lang="en-US" sz="900" b="1" i="1" dirty="0" smtClean="0">
                <a:solidFill>
                  <a:schemeClr val="bg1"/>
                </a:solidFill>
                <a:effectLst>
                  <a:outerShdw blurRad="38100" dist="38100" dir="2700000" algn="tl">
                    <a:srgbClr val="000000">
                      <a:alpha val="43137"/>
                    </a:srgbClr>
                  </a:outerShdw>
                </a:effectLst>
              </a:rPr>
            </a:br>
            <a:r>
              <a:rPr lang="en-US" sz="900" b="1" i="1" dirty="0" smtClean="0">
                <a:solidFill>
                  <a:schemeClr val="bg1"/>
                </a:solidFill>
                <a:effectLst>
                  <a:outerShdw blurRad="38100" dist="38100" dir="2700000" algn="tl">
                    <a:srgbClr val="000000">
                      <a:alpha val="43137"/>
                    </a:srgbClr>
                  </a:outerShdw>
                </a:effectLst>
              </a:rPr>
              <a:t>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en-US" dirty="0" smtClean="0"/>
              <a:t>14</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575256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14</a:t>
            </a:r>
            <a:r>
              <a:rPr lang="en-US" dirty="0" smtClean="0">
                <a:cs typeface="Times New Roman" panose="02020603050405020304" pitchFamily="18" charset="0"/>
              </a:rPr>
              <a:t>–</a:t>
            </a:r>
            <a:fld id="{14730FF1-74CE-4463-A621-CE9BB931BE24}" type="slidenum">
              <a:rPr lang="en-US" smtClean="0"/>
              <a:pPr/>
              <a:t>‹#›</a:t>
            </a:fld>
            <a:endParaRPr lang="en-US" dirty="0"/>
          </a:p>
        </p:txBody>
      </p:sp>
    </p:spTree>
    <p:extLst>
      <p:ext uri="{BB962C8B-B14F-4D97-AF65-F5344CB8AC3E}">
        <p14:creationId xmlns:p14="http://schemas.microsoft.com/office/powerpoint/2010/main" val="1568443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r>
              <a:rPr lang="en-US"/>
              <a:t>14</a:t>
            </a:r>
            <a:r>
              <a:rPr lang="en-US">
                <a:cs typeface="Times New Roman" panose="02020603050405020304" pitchFamily="18" charset="0"/>
              </a:rPr>
              <a:t>–</a:t>
            </a:r>
            <a:fld id="{1A7DACC6-FC39-4129-BACB-13D697223241}" type="slidenum">
              <a:rPr lang="en-US"/>
              <a:pPr/>
              <a:t>‹#›</a:t>
            </a:fld>
            <a:endParaRPr lang="en-US"/>
          </a:p>
        </p:txBody>
      </p:sp>
    </p:spTree>
    <p:extLst>
      <p:ext uri="{BB962C8B-B14F-4D97-AF65-F5344CB8AC3E}">
        <p14:creationId xmlns:p14="http://schemas.microsoft.com/office/powerpoint/2010/main" val="17388828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r>
              <a:rPr lang="en-US"/>
              <a:t>14</a:t>
            </a:r>
            <a:r>
              <a:rPr lang="en-US">
                <a:cs typeface="Times New Roman" panose="02020603050405020304" pitchFamily="18" charset="0"/>
              </a:rPr>
              <a:t>–</a:t>
            </a:r>
            <a:fld id="{A428A5EF-B2DF-450A-A9A5-37B7A0C9ED8B}" type="slidenum">
              <a:rPr lang="en-US"/>
              <a:pPr/>
              <a:t>‹#›</a:t>
            </a:fld>
            <a:endParaRPr lang="en-US"/>
          </a:p>
        </p:txBody>
      </p:sp>
    </p:spTree>
    <p:extLst>
      <p:ext uri="{BB962C8B-B14F-4D97-AF65-F5344CB8AC3E}">
        <p14:creationId xmlns:p14="http://schemas.microsoft.com/office/powerpoint/2010/main" val="6426573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1" name="Rectangle 3"/>
          <p:cNvSpPr>
            <a:spLocks noGrp="1" noChangeArrowheads="1"/>
          </p:cNvSpPr>
          <p:nvPr>
            <p:ph type="sldNum" sz="quarter" idx="4"/>
          </p:nvPr>
        </p:nvSpPr>
        <p:spPr bwMode="auto">
          <a:xfrm>
            <a:off x="6492875" y="6553200"/>
            <a:ext cx="21177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defRPr>
            </a:lvl1pPr>
          </a:lstStyle>
          <a:p>
            <a:r>
              <a:rPr lang="en-US" dirty="0" smtClean="0"/>
              <a:t>14</a:t>
            </a:r>
            <a:r>
              <a:rPr lang="en-US" dirty="0" smtClean="0">
                <a:cs typeface="Times New Roman" panose="02020603050405020304" pitchFamily="18" charset="0"/>
              </a:rPr>
              <a:t>–</a:t>
            </a:r>
            <a:fld id="{B049FE56-CC7F-4BE2-B4D1-36EE4941209D}" type="slidenum">
              <a:rPr lang="en-US" smtClean="0"/>
              <a:pPr/>
              <a:t>‹#›</a:t>
            </a:fld>
            <a:endParaRPr lang="en-US" dirty="0"/>
          </a:p>
        </p:txBody>
      </p:sp>
      <p:sp>
        <p:nvSpPr>
          <p:cNvPr id="43012" name="Rectangle 4"/>
          <p:cNvSpPr>
            <a:spLocks noGrp="1" noChangeArrowheads="1"/>
          </p:cNvSpPr>
          <p:nvPr>
            <p:ph type="title"/>
          </p:nvPr>
        </p:nvSpPr>
        <p:spPr bwMode="blackWhite">
          <a:xfrm>
            <a:off x="495300" y="263525"/>
            <a:ext cx="8153400" cy="823913"/>
          </a:xfrm>
          <a:prstGeom prst="roundRect">
            <a:avLst>
              <a:gd name="adj" fmla="val 6423"/>
            </a:avLst>
          </a:prstGeom>
          <a:blipFill dpi="0" rotWithShape="1">
            <a:blip r:embed="rId7">
              <a:extLst>
                <a:ext uri="{28A0092B-C50C-407E-A947-70E740481C1C}">
                  <a14:useLocalDpi xmlns:a14="http://schemas.microsoft.com/office/drawing/2010/main" val="0"/>
                </a:ext>
              </a:extLst>
            </a:blip>
            <a:srcRect/>
            <a:stretch>
              <a:fillRect/>
            </a:stretch>
          </a:blipFill>
          <a:ln w="9525">
            <a:solidFill>
              <a:srgbClr val="4D4D4D"/>
            </a:solidFill>
            <a:round/>
            <a:headEnd/>
            <a:tailEnd/>
          </a:ln>
          <a:effectLst>
            <a:outerShdw blurRad="50800" dist="38100" dir="2700000" algn="tl" rotWithShape="0">
              <a:prstClr val="black">
                <a:alpha val="40000"/>
              </a:prstClr>
            </a:outerShdw>
          </a:effectLst>
        </p:spPr>
        <p:txBody>
          <a:bodyPr vert="horz" wrap="square" lIns="91440" tIns="137160" rIns="91440" bIns="137160" numCol="1" anchor="t" anchorCtr="0" compatLnSpc="1">
            <a:prstTxWarp prst="textNoShape">
              <a:avLst/>
            </a:prstTxWarp>
            <a:spAutoFit/>
          </a:bodyPr>
          <a:lstStyle/>
          <a:p>
            <a:pPr lvl="0"/>
            <a:endParaRPr lang="en-US" dirty="0" smtClean="0"/>
          </a:p>
        </p:txBody>
      </p:sp>
      <p:sp>
        <p:nvSpPr>
          <p:cNvPr id="43013" name="Rectangle 5"/>
          <p:cNvSpPr>
            <a:spLocks noGrp="1" noChangeArrowheads="1"/>
          </p:cNvSpPr>
          <p:nvPr>
            <p:ph type="body" idx="1"/>
          </p:nvPr>
        </p:nvSpPr>
        <p:spPr bwMode="auto">
          <a:xfrm>
            <a:off x="533400" y="1219200"/>
            <a:ext cx="8077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3" r:id="rId3"/>
    <p:sldLayoutId id="2147483664" r:id="rId4"/>
    <p:sldLayoutId id="2147483665" r:id="rId5"/>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013">
                                            <p:txEl>
                                              <p:pRg st="1" end="1"/>
                                            </p:txEl>
                                          </p:spTgt>
                                        </p:tgtEl>
                                        <p:attrNameLst>
                                          <p:attrName>style.visibility</p:attrName>
                                        </p:attrNameLst>
                                      </p:cBhvr>
                                      <p:to>
                                        <p:strVal val="visible"/>
                                      </p:to>
                                    </p:set>
                                    <p:animEffect transition="in" filter="wipe(left)">
                                      <p:cBhvr>
                                        <p:cTn id="11" dur="500"/>
                                        <p:tgtEl>
                                          <p:spTgt spid="43013">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3013">
                                            <p:txEl>
                                              <p:pRg st="2" end="2"/>
                                            </p:txEl>
                                          </p:spTgt>
                                        </p:tgtEl>
                                        <p:attrNameLst>
                                          <p:attrName>style.visibility</p:attrName>
                                        </p:attrNameLst>
                                      </p:cBhvr>
                                      <p:to>
                                        <p:strVal val="visible"/>
                                      </p:to>
                                    </p:set>
                                    <p:animEffect transition="in" filter="wipe(left)">
                                      <p:cBhvr>
                                        <p:cTn id="15" dur="500"/>
                                        <p:tgtEl>
                                          <p:spTgt spid="43013">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013">
                                            <p:txEl>
                                              <p:pRg st="3" end="3"/>
                                            </p:txEl>
                                          </p:spTgt>
                                        </p:tgtEl>
                                        <p:attrNameLst>
                                          <p:attrName>style.visibility</p:attrName>
                                        </p:attrNameLst>
                                      </p:cBhvr>
                                      <p:to>
                                        <p:strVal val="visible"/>
                                      </p:to>
                                    </p:set>
                                    <p:animEffect transition="in" filter="wipe(left)">
                                      <p:cBhvr>
                                        <p:cTn id="19" dur="500"/>
                                        <p:tgtEl>
                                          <p:spTgt spid="43013">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3013">
                                            <p:txEl>
                                              <p:pRg st="4" end="4"/>
                                            </p:txEl>
                                          </p:spTgt>
                                        </p:tgtEl>
                                        <p:attrNameLst>
                                          <p:attrName>style.visibility</p:attrName>
                                        </p:attrNameLst>
                                      </p:cBhvr>
                                      <p:to>
                                        <p:strVal val="visible"/>
                                      </p:to>
                                    </p:set>
                                    <p:animEffect transition="in" filter="wipe(left)">
                                      <p:cBhvr>
                                        <p:cTn id="23" dur="500"/>
                                        <p:tgtEl>
                                          <p:spTgt spid="430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uiExpand="1" build="p" autoUpdateAnimBg="0">
        <p:tmplLst>
          <p:tmpl lvl="1">
            <p:tnLst>
              <p:par>
                <p:cTn presetID="22" presetClass="entr" presetSubtype="8" fill="hold" nodeType="click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Lst>
      </p:bldP>
    </p:bldLst>
  </p:timing>
  <p:hf hdr="0" ftr="0" dt="0"/>
  <p:txStyles>
    <p:titleStyle>
      <a:lvl1pPr algn="ctr" rtl="0" fontAlgn="base">
        <a:spcBef>
          <a:spcPct val="0"/>
        </a:spcBef>
        <a:spcAft>
          <a:spcPct val="0"/>
        </a:spcAft>
        <a:defRPr sz="3200" kern="1200">
          <a:solidFill>
            <a:srgbClr val="F8F8F8"/>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9pPr>
    </p:titleStyle>
    <p:bodyStyle>
      <a:lvl1pPr marL="222250" indent="-222250" algn="l" rtl="0" fontAlgn="base">
        <a:spcBef>
          <a:spcPct val="20000"/>
        </a:spcBef>
        <a:spcAft>
          <a:spcPct val="0"/>
        </a:spcAft>
        <a:buChar char="•"/>
        <a:defRPr sz="2800" kern="1200">
          <a:solidFill>
            <a:srgbClr val="336699"/>
          </a:solidFill>
          <a:latin typeface="+mn-lt"/>
          <a:ea typeface="+mn-ea"/>
          <a:cs typeface="+mn-cs"/>
        </a:defRPr>
      </a:lvl1pPr>
      <a:lvl2pPr marL="633413" indent="-296863" algn="l" rtl="0" fontAlgn="base">
        <a:spcBef>
          <a:spcPct val="20000"/>
        </a:spcBef>
        <a:spcAft>
          <a:spcPct val="0"/>
        </a:spcAft>
        <a:buChar char="–"/>
        <a:defRPr sz="2400" kern="1200">
          <a:solidFill>
            <a:srgbClr val="990033"/>
          </a:solidFill>
          <a:latin typeface="+mn-lt"/>
          <a:ea typeface="+mn-ea"/>
          <a:cs typeface="+mn-cs"/>
        </a:defRPr>
      </a:lvl2pPr>
      <a:lvl3pPr marL="971550" indent="-174625" algn="l" rtl="0" fontAlgn="base">
        <a:spcBef>
          <a:spcPct val="20000"/>
        </a:spcBef>
        <a:spcAft>
          <a:spcPct val="0"/>
        </a:spcAft>
        <a:buSzPct val="90000"/>
        <a:buChar char="•"/>
        <a:defRPr sz="2000" kern="1200">
          <a:solidFill>
            <a:srgbClr val="006666"/>
          </a:solidFill>
          <a:latin typeface="Tahoma" panose="020B0604030504040204" pitchFamily="34" charset="0"/>
          <a:ea typeface="+mn-ea"/>
          <a:cs typeface="+mn-cs"/>
        </a:defRPr>
      </a:lvl3pPr>
      <a:lvl4pPr marL="1258888" indent="-1730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1595438" indent="-1603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0.w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1.w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2.w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3.w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5.w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w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w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9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4DC36D7F-214D-4B65-BF37-A7E23DBB25CE}" type="slidenum">
              <a:rPr lang="en-US"/>
              <a:pPr/>
              <a:t>10</a:t>
            </a:fld>
            <a:endParaRPr lang="en-US"/>
          </a:p>
        </p:txBody>
      </p:sp>
      <p:sp>
        <p:nvSpPr>
          <p:cNvPr id="69634" name="AutoShape 2"/>
          <p:cNvSpPr>
            <a:spLocks noGrp="1" noChangeArrowheads="1"/>
          </p:cNvSpPr>
          <p:nvPr>
            <p:ph type="title"/>
          </p:nvPr>
        </p:nvSpPr>
        <p:spPr>
          <a:xfrm>
            <a:off x="493713" y="266700"/>
            <a:ext cx="8156575"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a:t>Sample Team Evaluation and Feedback Survey</a:t>
            </a:r>
          </a:p>
        </p:txBody>
      </p:sp>
      <p:sp>
        <p:nvSpPr>
          <p:cNvPr id="69635"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TABLE 14.2</a:t>
            </a:r>
            <a:endParaRPr lang="en-US" sz="1200" b="1">
              <a:solidFill>
                <a:srgbClr val="006666"/>
              </a:solidFill>
              <a:cs typeface="Arial" panose="020B0604020202020204" pitchFamily="34" charset="0"/>
            </a:endParaRPr>
          </a:p>
        </p:txBody>
      </p:sp>
      <p:pic>
        <p:nvPicPr>
          <p:cNvPr id="69640" name="Picture 8" descr="1402t"/>
          <p:cNvPicPr>
            <a:picLocks noChangeAspect="1" noChangeArrowheads="1"/>
          </p:cNvPicPr>
          <p:nvPr/>
        </p:nvPicPr>
        <p:blipFill>
          <a:blip r:embed="rId5">
            <a:extLst>
              <a:ext uri="{28A0092B-C50C-407E-A947-70E740481C1C}">
                <a14:useLocalDpi xmlns:a14="http://schemas.microsoft.com/office/drawing/2010/main" val="0"/>
              </a:ext>
            </a:extLst>
          </a:blip>
          <a:srcRect l="940"/>
          <a:stretch>
            <a:fillRect/>
          </a:stretch>
        </p:blipFill>
        <p:spPr bwMode="auto">
          <a:xfrm>
            <a:off x="571500" y="1604963"/>
            <a:ext cx="7988300" cy="2738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596615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wipe(up)">
                                      <p:cBhvr>
                                        <p:cTn id="7" dur="10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199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5C758D27-D35E-4DF0-AEBB-DA66FBF52156}" type="slidenum">
              <a:rPr lang="en-US"/>
              <a:pPr/>
              <a:t>11</a:t>
            </a:fld>
            <a:endParaRPr lang="en-US"/>
          </a:p>
        </p:txBody>
      </p:sp>
      <p:sp>
        <p:nvSpPr>
          <p:cNvPr id="99330" name="AutoShape 2"/>
          <p:cNvSpPr>
            <a:spLocks noGrp="1" noChangeArrowheads="1"/>
          </p:cNvSpPr>
          <p:nvPr>
            <p:ph type="title"/>
          </p:nvPr>
        </p:nvSpPr>
        <p:spPr>
          <a:ln/>
        </p:spPr>
        <p:txBody>
          <a:bodyPr/>
          <a:lstStyle/>
          <a:p>
            <a:r>
              <a:rPr lang="en-US"/>
              <a:t>Project Performance Evaluation: Individual</a:t>
            </a:r>
          </a:p>
        </p:txBody>
      </p:sp>
      <p:sp>
        <p:nvSpPr>
          <p:cNvPr id="99331" name="Rectangle 3"/>
          <p:cNvSpPr>
            <a:spLocks noGrp="1" noChangeArrowheads="1"/>
          </p:cNvSpPr>
          <p:nvPr>
            <p:ph type="body" idx="1"/>
          </p:nvPr>
        </p:nvSpPr>
        <p:spPr>
          <a:xfrm>
            <a:off x="533400" y="1235075"/>
            <a:ext cx="8077200" cy="4876800"/>
          </a:xfrm>
        </p:spPr>
        <p:txBody>
          <a:bodyPr/>
          <a:lstStyle/>
          <a:p>
            <a:pPr>
              <a:spcBef>
                <a:spcPct val="45000"/>
              </a:spcBef>
            </a:pPr>
            <a:r>
              <a:rPr lang="en-US" dirty="0"/>
              <a:t>Performance Assessment Responsibilities:</a:t>
            </a:r>
          </a:p>
          <a:p>
            <a:pPr lvl="1">
              <a:spcBef>
                <a:spcPct val="45000"/>
              </a:spcBef>
            </a:pPr>
            <a:r>
              <a:rPr lang="en-US" dirty="0"/>
              <a:t>Functional organization or functional matrix: the individual’s area manager. </a:t>
            </a:r>
          </a:p>
          <a:p>
            <a:pPr lvl="2">
              <a:spcBef>
                <a:spcPct val="45000"/>
              </a:spcBef>
            </a:pPr>
            <a:r>
              <a:rPr lang="en-US" dirty="0"/>
              <a:t>The area manager may solicit the project manager’s opinion of the individual’s performance on a specific project.</a:t>
            </a:r>
          </a:p>
          <a:p>
            <a:pPr lvl="1">
              <a:spcBef>
                <a:spcPct val="45000"/>
              </a:spcBef>
            </a:pPr>
            <a:r>
              <a:rPr lang="en-US" dirty="0"/>
              <a:t>Balanced matrix: the project manager and the area manager jointly evaluate an individual’s performance.</a:t>
            </a:r>
          </a:p>
          <a:p>
            <a:pPr lvl="1">
              <a:spcBef>
                <a:spcPct val="45000"/>
              </a:spcBef>
            </a:pPr>
            <a:r>
              <a:rPr lang="en-US" dirty="0"/>
              <a:t>Project matrix and project organizations: the project manager is responsible for appraising individual performance.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70213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6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F30D8C9F-7010-4B23-AB71-A21615BC6F61}" type="slidenum">
              <a:rPr lang="en-US"/>
              <a:pPr/>
              <a:t>12</a:t>
            </a:fld>
            <a:endParaRPr lang="en-US"/>
          </a:p>
        </p:txBody>
      </p:sp>
      <p:sp>
        <p:nvSpPr>
          <p:cNvPr id="100354" name="AutoShape 2"/>
          <p:cNvSpPr>
            <a:spLocks noGrp="1" noChangeArrowheads="1"/>
          </p:cNvSpPr>
          <p:nvPr>
            <p:ph type="title"/>
          </p:nvPr>
        </p:nvSpPr>
        <p:spPr>
          <a:ln/>
        </p:spPr>
        <p:txBody>
          <a:bodyPr/>
          <a:lstStyle/>
          <a:p>
            <a:r>
              <a:rPr lang="en-US"/>
              <a:t>Conducting Performance Reviews</a:t>
            </a:r>
          </a:p>
        </p:txBody>
      </p:sp>
      <p:sp>
        <p:nvSpPr>
          <p:cNvPr id="100355" name="Rectangle 3"/>
          <p:cNvSpPr>
            <a:spLocks noGrp="1" noChangeArrowheads="1"/>
          </p:cNvSpPr>
          <p:nvPr>
            <p:ph type="body" idx="1"/>
          </p:nvPr>
        </p:nvSpPr>
        <p:spPr/>
        <p:txBody>
          <a:bodyPr/>
          <a:lstStyle/>
          <a:p>
            <a:pPr>
              <a:spcBef>
                <a:spcPct val="40000"/>
              </a:spcBef>
            </a:pPr>
            <a:r>
              <a:rPr lang="en-US" sz="2400" dirty="0"/>
              <a:t>Begin by asking the individual to evaluate his or </a:t>
            </a:r>
            <a:r>
              <a:rPr lang="en-US" sz="2400" dirty="0" smtClean="0"/>
              <a:t>her </a:t>
            </a:r>
            <a:r>
              <a:rPr lang="en-US" sz="2400" dirty="0"/>
              <a:t>own performance.</a:t>
            </a:r>
          </a:p>
          <a:p>
            <a:pPr>
              <a:spcBef>
                <a:spcPct val="40000"/>
              </a:spcBef>
            </a:pPr>
            <a:r>
              <a:rPr lang="en-US" sz="2400" dirty="0"/>
              <a:t>Avoid drawing comparisons with other team members; rather, assess the individual in terms of established standards and expectations.</a:t>
            </a:r>
          </a:p>
          <a:p>
            <a:pPr>
              <a:spcBef>
                <a:spcPct val="40000"/>
              </a:spcBef>
            </a:pPr>
            <a:r>
              <a:rPr lang="en-US" sz="2400" dirty="0"/>
              <a:t>Focus criticism on specific behaviors rather than </a:t>
            </a:r>
            <a:r>
              <a:rPr lang="en-US" sz="2400" dirty="0" smtClean="0"/>
              <a:t>on </a:t>
            </a:r>
            <a:r>
              <a:rPr lang="en-US" sz="2400" dirty="0"/>
              <a:t>the individual personally.</a:t>
            </a:r>
          </a:p>
          <a:p>
            <a:pPr>
              <a:spcBef>
                <a:spcPct val="40000"/>
              </a:spcBef>
            </a:pPr>
            <a:r>
              <a:rPr lang="en-US" sz="2400" dirty="0"/>
              <a:t>Be consistent and fair in treatment of all team members.</a:t>
            </a:r>
          </a:p>
          <a:p>
            <a:pPr>
              <a:spcBef>
                <a:spcPct val="40000"/>
              </a:spcBef>
            </a:pPr>
            <a:r>
              <a:rPr lang="en-US" sz="2400" dirty="0"/>
              <a:t>Treat the review as one point in an ongoing process</a:t>
            </a:r>
            <a:r>
              <a:rPr lang="en-US" sz="2400" dirty="0" smtClean="0"/>
              <a:t>.</a:t>
            </a:r>
            <a:endParaRPr lang="en-US" sz="2400"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765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wipe(left)">
                                      <p:cBhvr>
                                        <p:cTn id="7" dur="1000"/>
                                        <p:tgtEl>
                                          <p:spTgt spid="100355">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animEffect transition="in" filter="wipe(left)">
                                      <p:cBhvr>
                                        <p:cTn id="11" dur="1000"/>
                                        <p:tgtEl>
                                          <p:spTgt spid="100355">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animEffect transition="in" filter="wipe(left)">
                                      <p:cBhvr>
                                        <p:cTn id="15" dur="1000"/>
                                        <p:tgtEl>
                                          <p:spTgt spid="100355">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animEffect transition="in" filter="wipe(left)">
                                      <p:cBhvr>
                                        <p:cTn id="19" dur="1000"/>
                                        <p:tgtEl>
                                          <p:spTgt spid="100355">
                                            <p:txEl>
                                              <p:pRg st="3" end="3"/>
                                            </p:txEl>
                                          </p:spTgt>
                                        </p:tgtEl>
                                      </p:cBhvr>
                                    </p:animEffect>
                                  </p:childTnLst>
                                </p:cTn>
                              </p:par>
                            </p:childTnLst>
                          </p:cTn>
                        </p:par>
                        <p:par>
                          <p:cTn id="20" fill="hold" nodeType="afterGroup">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0355">
                                            <p:txEl>
                                              <p:pRg st="4" end="4"/>
                                            </p:txEl>
                                          </p:spTgt>
                                        </p:tgtEl>
                                        <p:attrNameLst>
                                          <p:attrName>style.visibility</p:attrName>
                                        </p:attrNameLst>
                                      </p:cBhvr>
                                      <p:to>
                                        <p:strVal val="visible"/>
                                      </p:to>
                                    </p:set>
                                    <p:animEffect transition="in" filter="wipe(left)">
                                      <p:cBhvr>
                                        <p:cTn id="23" dur="1000"/>
                                        <p:tgtEl>
                                          <p:spTgt spid="100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51541" fill="hold"/>
                                        <p:tgtEl>
                                          <p:spTgt spid="2"/>
                                        </p:tgtEl>
                                      </p:cBhvr>
                                    </p:cmd>
                                  </p:childTnLst>
                                </p:cTn>
                              </p:par>
                            </p:childTnLst>
                          </p:cTn>
                        </p:par>
                      </p:childTnLst>
                    </p:cTn>
                  </p:par>
                </p:childTnLst>
              </p:cTn>
              <p:nextCondLst>
                <p:cond evt="onClick" delay="0">
                  <p:tgtEl>
                    <p:spTgt spid="2"/>
                  </p:tgtEl>
                </p:cond>
              </p:nextCondLst>
            </p:seq>
            <p:audio>
              <p:cMediaNode vol="80000">
                <p:cTn id="29" fill="hold" display="0">
                  <p:stCondLst>
                    <p:cond delay="indefinite"/>
                  </p:stCondLst>
                  <p:endCondLst>
                    <p:cond evt="onStopAudio" delay="0">
                      <p:tgtEl>
                        <p:sldTgt/>
                      </p:tgtEl>
                    </p:cond>
                  </p:endCondLst>
                </p:cTn>
                <p:tgtEl>
                  <p:spTgt spid="2"/>
                </p:tgtEl>
              </p:cMediaNode>
            </p:audio>
          </p:childTnLst>
        </p:cTn>
      </p:par>
    </p:tnLst>
    <p:bldLst>
      <p:bldP spid="10035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4AA29CC2-1BCF-4D32-99DE-45FAC4D37695}" type="slidenum">
              <a:rPr lang="en-US"/>
              <a:pPr/>
              <a:t>13</a:t>
            </a:fld>
            <a:endParaRPr lang="en-US"/>
          </a:p>
        </p:txBody>
      </p:sp>
      <p:sp>
        <p:nvSpPr>
          <p:cNvPr id="103426" name="AutoShape 2"/>
          <p:cNvSpPr>
            <a:spLocks noGrp="1" noChangeArrowheads="1"/>
          </p:cNvSpPr>
          <p:nvPr>
            <p:ph type="title"/>
          </p:nvPr>
        </p:nvSpPr>
        <p:spPr>
          <a:ln/>
        </p:spPr>
        <p:txBody>
          <a:bodyPr/>
          <a:lstStyle/>
          <a:p>
            <a:r>
              <a:rPr lang="en-US"/>
              <a:t>Individual Performance Assessment</a:t>
            </a:r>
          </a:p>
        </p:txBody>
      </p:sp>
      <p:sp>
        <p:nvSpPr>
          <p:cNvPr id="103427" name="Rectangle 3"/>
          <p:cNvSpPr>
            <a:spLocks noGrp="1" noChangeArrowheads="1"/>
          </p:cNvSpPr>
          <p:nvPr>
            <p:ph type="body" idx="1"/>
          </p:nvPr>
        </p:nvSpPr>
        <p:spPr>
          <a:xfrm>
            <a:off x="533400" y="1235075"/>
            <a:ext cx="7421563" cy="4876800"/>
          </a:xfrm>
        </p:spPr>
        <p:txBody>
          <a:bodyPr/>
          <a:lstStyle/>
          <a:p>
            <a:pPr>
              <a:spcBef>
                <a:spcPct val="35000"/>
              </a:spcBef>
            </a:pPr>
            <a:r>
              <a:rPr lang="en-US" dirty="0" smtClean="0"/>
              <a:t>Multiple rater </a:t>
            </a:r>
            <a:r>
              <a:rPr lang="en-US" dirty="0"/>
              <a:t>appraisal </a:t>
            </a:r>
            <a:r>
              <a:rPr lang="en-US" dirty="0" smtClean="0"/>
              <a:t>(360-degree </a:t>
            </a:r>
            <a:r>
              <a:rPr lang="en-US" dirty="0"/>
              <a:t>feedback)</a:t>
            </a:r>
          </a:p>
          <a:p>
            <a:pPr lvl="1">
              <a:spcBef>
                <a:spcPct val="35000"/>
              </a:spcBef>
            </a:pPr>
            <a:r>
              <a:rPr lang="en-US" dirty="0"/>
              <a:t>Involves soliciting feedback concerning team members’ performance from all of the people</a:t>
            </a:r>
            <a:br>
              <a:rPr lang="en-US" dirty="0"/>
            </a:br>
            <a:r>
              <a:rPr lang="en-US" dirty="0"/>
              <a:t>that their work affects. </a:t>
            </a:r>
          </a:p>
          <a:p>
            <a:pPr lvl="2">
              <a:spcBef>
                <a:spcPct val="35000"/>
              </a:spcBef>
            </a:pPr>
            <a:r>
              <a:rPr lang="en-US" sz="2400" dirty="0"/>
              <a:t>Project managers, area managers, peers, subordinates, and customers.</a:t>
            </a:r>
          </a:p>
        </p:txBody>
      </p:sp>
      <p:pic>
        <p:nvPicPr>
          <p:cNvPr id="103429" name="Picture 5" descr="BD20208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8413" y="3956050"/>
            <a:ext cx="3516312" cy="2216150"/>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009130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4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C02B707F-78ED-4B86-A493-2A84A1744F64}" type="slidenum">
              <a:rPr lang="en-US"/>
              <a:pPr/>
              <a:t>14</a:t>
            </a:fld>
            <a:endParaRPr lang="en-US"/>
          </a:p>
        </p:txBody>
      </p:sp>
      <p:sp>
        <p:nvSpPr>
          <p:cNvPr id="150530" name="AutoShape 2"/>
          <p:cNvSpPr>
            <a:spLocks noGrp="1" noChangeArrowheads="1"/>
          </p:cNvSpPr>
          <p:nvPr>
            <p:ph type="title"/>
          </p:nvPr>
        </p:nvSpPr>
        <p:spPr>
          <a:ln/>
        </p:spPr>
        <p:txBody>
          <a:bodyPr/>
          <a:lstStyle/>
          <a:p>
            <a:r>
              <a:rPr lang="en-US" dirty="0" smtClean="0"/>
              <a:t>Retrospective reviews</a:t>
            </a:r>
            <a:endParaRPr lang="en-US" dirty="0"/>
          </a:p>
        </p:txBody>
      </p:sp>
      <p:sp>
        <p:nvSpPr>
          <p:cNvPr id="150531" name="Rectangle 3"/>
          <p:cNvSpPr>
            <a:spLocks noGrp="1" noChangeArrowheads="1"/>
          </p:cNvSpPr>
          <p:nvPr>
            <p:ph type="body" idx="1"/>
          </p:nvPr>
        </p:nvSpPr>
        <p:spPr/>
        <p:txBody>
          <a:bodyPr/>
          <a:lstStyle/>
          <a:p>
            <a:r>
              <a:rPr lang="en-US" dirty="0"/>
              <a:t>Lessons Learned</a:t>
            </a:r>
          </a:p>
          <a:p>
            <a:pPr lvl="1"/>
            <a:r>
              <a:rPr lang="en-US" dirty="0"/>
              <a:t>An analysis carried out during and shortly after the project life cycle to capture positive and negative project learning</a:t>
            </a:r>
            <a:r>
              <a:rPr lang="en-US" dirty="0">
                <a:cs typeface="Arial" panose="020B0604020202020204" pitchFamily="34" charset="0"/>
              </a:rPr>
              <a:t>—</a:t>
            </a:r>
            <a:r>
              <a:rPr lang="en-US" dirty="0"/>
              <a:t>“what worked and what didn’t?”</a:t>
            </a:r>
          </a:p>
          <a:p>
            <a:r>
              <a:rPr lang="en-US" dirty="0"/>
              <a:t>Goals of Retrospectives</a:t>
            </a:r>
          </a:p>
          <a:p>
            <a:pPr lvl="1"/>
            <a:r>
              <a:rPr lang="en-US" dirty="0"/>
              <a:t>To reuse learned solutions</a:t>
            </a:r>
          </a:p>
          <a:p>
            <a:pPr lvl="1"/>
            <a:r>
              <a:rPr lang="en-US" dirty="0"/>
              <a:t>To stop repetitive mistakes</a:t>
            </a:r>
          </a:p>
        </p:txBody>
      </p:sp>
      <p:pic>
        <p:nvPicPr>
          <p:cNvPr id="150532" name="Picture 4" descr="j01983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211763" y="3281363"/>
            <a:ext cx="3055937" cy="2754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75786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A642A743-F3D2-4976-9DAD-23A0DEE732E0}" type="slidenum">
              <a:rPr lang="en-US"/>
              <a:pPr/>
              <a:t>15</a:t>
            </a:fld>
            <a:endParaRPr lang="en-US"/>
          </a:p>
        </p:txBody>
      </p:sp>
      <p:sp>
        <p:nvSpPr>
          <p:cNvPr id="152578" name="AutoShape 2"/>
          <p:cNvSpPr>
            <a:spLocks noGrp="1" noChangeArrowheads="1"/>
          </p:cNvSpPr>
          <p:nvPr>
            <p:ph type="title"/>
          </p:nvPr>
        </p:nvSpPr>
        <p:spPr>
          <a:ln/>
        </p:spPr>
        <p:txBody>
          <a:bodyPr/>
          <a:lstStyle/>
          <a:p>
            <a:r>
              <a:rPr lang="en-US" dirty="0" smtClean="0"/>
              <a:t>Retrospective review</a:t>
            </a:r>
            <a:endParaRPr lang="en-US" dirty="0"/>
          </a:p>
        </p:txBody>
      </p:sp>
      <p:sp>
        <p:nvSpPr>
          <p:cNvPr id="152579" name="Rectangle 3"/>
          <p:cNvSpPr>
            <a:spLocks noGrp="1" noChangeArrowheads="1"/>
          </p:cNvSpPr>
          <p:nvPr>
            <p:ph type="body" idx="1"/>
          </p:nvPr>
        </p:nvSpPr>
        <p:spPr/>
        <p:txBody>
          <a:bodyPr/>
          <a:lstStyle/>
          <a:p>
            <a:pPr>
              <a:spcBef>
                <a:spcPct val="35000"/>
              </a:spcBef>
            </a:pPr>
            <a:r>
              <a:rPr lang="en-US" dirty="0"/>
              <a:t>Barriers to Organizational Learning</a:t>
            </a:r>
          </a:p>
          <a:p>
            <a:pPr lvl="1">
              <a:spcBef>
                <a:spcPct val="35000"/>
              </a:spcBef>
            </a:pPr>
            <a:r>
              <a:rPr lang="en-US" dirty="0"/>
              <a:t>Lack of post-project time for developing lessons</a:t>
            </a:r>
          </a:p>
          <a:p>
            <a:pPr lvl="1">
              <a:spcBef>
                <a:spcPct val="35000"/>
              </a:spcBef>
            </a:pPr>
            <a:r>
              <a:rPr lang="en-US" dirty="0"/>
              <a:t>No post-project direction or support for teams</a:t>
            </a:r>
          </a:p>
          <a:p>
            <a:pPr lvl="1">
              <a:spcBef>
                <a:spcPct val="35000"/>
              </a:spcBef>
            </a:pPr>
            <a:r>
              <a:rPr lang="en-US" dirty="0"/>
              <a:t>Lessons become blame sessions</a:t>
            </a:r>
          </a:p>
          <a:p>
            <a:pPr lvl="1">
              <a:spcBef>
                <a:spcPct val="35000"/>
              </a:spcBef>
            </a:pPr>
            <a:r>
              <a:rPr lang="en-US" dirty="0"/>
              <a:t>Lessons are not applied in other locations</a:t>
            </a:r>
          </a:p>
          <a:p>
            <a:pPr lvl="1">
              <a:spcBef>
                <a:spcPct val="35000"/>
              </a:spcBef>
            </a:pPr>
            <a:r>
              <a:rPr lang="en-US" dirty="0"/>
              <a:t>Organizational culture does not recognize </a:t>
            </a:r>
            <a:br>
              <a:rPr lang="en-US" dirty="0"/>
            </a:br>
            <a:r>
              <a:rPr lang="en-US" dirty="0"/>
              <a:t>value of learning</a:t>
            </a:r>
          </a:p>
        </p:txBody>
      </p:sp>
      <p:pic>
        <p:nvPicPr>
          <p:cNvPr id="152594" name="Picture 18" descr="BD1976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4435475"/>
            <a:ext cx="3128963" cy="1839913"/>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512467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0E5A94EB-1122-4079-8BFE-29159C2802BF}" type="slidenum">
              <a:rPr lang="en-US"/>
              <a:pPr/>
              <a:t>16</a:t>
            </a:fld>
            <a:endParaRPr lang="en-US"/>
          </a:p>
        </p:txBody>
      </p:sp>
      <p:sp>
        <p:nvSpPr>
          <p:cNvPr id="151554" name="AutoShape 2"/>
          <p:cNvSpPr>
            <a:spLocks noGrp="1" noChangeArrowheads="1"/>
          </p:cNvSpPr>
          <p:nvPr>
            <p:ph type="title"/>
          </p:nvPr>
        </p:nvSpPr>
        <p:spPr>
          <a:xfrm>
            <a:off x="495300" y="263525"/>
            <a:ext cx="8153400" cy="799207"/>
          </a:xfrm>
          <a:ln/>
        </p:spPr>
        <p:txBody>
          <a:bodyPr/>
          <a:lstStyle/>
          <a:p>
            <a:r>
              <a:rPr lang="en-US" dirty="0"/>
              <a:t>The </a:t>
            </a:r>
            <a:r>
              <a:rPr lang="en-US" dirty="0" smtClean="0"/>
              <a:t>Ways to improve corporate learning</a:t>
            </a:r>
            <a:endParaRPr lang="en-US" dirty="0"/>
          </a:p>
        </p:txBody>
      </p:sp>
      <p:sp>
        <p:nvSpPr>
          <p:cNvPr id="151555" name="Rectangle 3"/>
          <p:cNvSpPr>
            <a:spLocks noGrp="1" noChangeArrowheads="1"/>
          </p:cNvSpPr>
          <p:nvPr>
            <p:ph type="body" idx="1"/>
          </p:nvPr>
        </p:nvSpPr>
        <p:spPr/>
        <p:txBody>
          <a:bodyPr/>
          <a:lstStyle/>
          <a:p>
            <a:pPr>
              <a:spcBef>
                <a:spcPct val="30000"/>
              </a:spcBef>
            </a:pPr>
            <a:r>
              <a:rPr lang="en-US" dirty="0"/>
              <a:t>Making Retrospectives Effective:</a:t>
            </a:r>
          </a:p>
          <a:p>
            <a:pPr lvl="1">
              <a:spcBef>
                <a:spcPct val="30000"/>
              </a:spcBef>
            </a:pPr>
            <a:r>
              <a:rPr lang="en-US" dirty="0"/>
              <a:t>Use an independent facilitator to guide the project team through the analysis project activities.</a:t>
            </a:r>
          </a:p>
          <a:p>
            <a:pPr lvl="1">
              <a:spcBef>
                <a:spcPct val="30000"/>
              </a:spcBef>
            </a:pPr>
            <a:r>
              <a:rPr lang="en-US" dirty="0"/>
              <a:t>Include a minimum of three in-process learning gates during the life project cycle.</a:t>
            </a:r>
          </a:p>
          <a:p>
            <a:pPr lvl="1">
              <a:spcBef>
                <a:spcPct val="30000"/>
              </a:spcBef>
            </a:pPr>
            <a:r>
              <a:rPr lang="en-US" dirty="0"/>
              <a:t>Designate a team member as owner for each point in the retrospective.</a:t>
            </a:r>
          </a:p>
          <a:p>
            <a:pPr lvl="1">
              <a:spcBef>
                <a:spcPct val="30000"/>
              </a:spcBef>
            </a:pPr>
            <a:r>
              <a:rPr lang="en-US" dirty="0"/>
              <a:t>Develop an easy-to-use learning repository to ensure future utilization of retrospective lessons.</a:t>
            </a:r>
          </a:p>
          <a:p>
            <a:pPr lvl="1">
              <a:spcBef>
                <a:spcPct val="30000"/>
              </a:spcBef>
            </a:pPr>
            <a:r>
              <a:rPr lang="en-US" dirty="0"/>
              <a:t>Mandate use of retrospectives as part of the normal process for all projects.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95475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81BBFF54-BA36-44C1-AF50-603B2BD24CA1}" type="slidenum">
              <a:rPr lang="en-US"/>
              <a:pPr/>
              <a:t>17</a:t>
            </a:fld>
            <a:endParaRPr lang="en-US"/>
          </a:p>
        </p:txBody>
      </p:sp>
      <p:sp>
        <p:nvSpPr>
          <p:cNvPr id="84994" name="AutoShape 2"/>
          <p:cNvSpPr>
            <a:spLocks noGrp="1" noChangeArrowheads="1"/>
          </p:cNvSpPr>
          <p:nvPr>
            <p:ph type="title"/>
          </p:nvPr>
        </p:nvSpPr>
        <p:spPr>
          <a:xfrm>
            <a:off x="495300" y="263525"/>
            <a:ext cx="8153400" cy="799207"/>
          </a:xfrm>
          <a:ln/>
        </p:spPr>
        <p:txBody>
          <a:bodyPr/>
          <a:lstStyle/>
          <a:p>
            <a:r>
              <a:rPr lang="en-US" dirty="0"/>
              <a:t>Characteristics of </a:t>
            </a:r>
            <a:r>
              <a:rPr lang="en-US" dirty="0" smtClean="0"/>
              <a:t>an independent facilitator</a:t>
            </a:r>
            <a:endParaRPr lang="en-US" dirty="0"/>
          </a:p>
        </p:txBody>
      </p:sp>
      <p:sp>
        <p:nvSpPr>
          <p:cNvPr id="84995" name="Rectangle 3"/>
          <p:cNvSpPr>
            <a:spLocks noGrp="1" noChangeArrowheads="1"/>
          </p:cNvSpPr>
          <p:nvPr>
            <p:ph type="body" idx="1"/>
          </p:nvPr>
        </p:nvSpPr>
        <p:spPr/>
        <p:txBody>
          <a:bodyPr/>
          <a:lstStyle/>
          <a:p>
            <a:pPr marL="533400" indent="-533400">
              <a:spcBef>
                <a:spcPct val="30000"/>
              </a:spcBef>
              <a:buFontTx/>
              <a:buAutoNum type="arabicPeriod"/>
            </a:pPr>
            <a:r>
              <a:rPr lang="en-US" sz="2400" dirty="0"/>
              <a:t>No direct involvement or direct interest in the project.</a:t>
            </a:r>
          </a:p>
          <a:p>
            <a:pPr marL="533400" indent="-533400">
              <a:spcBef>
                <a:spcPct val="30000"/>
              </a:spcBef>
              <a:buFontTx/>
              <a:buAutoNum type="arabicPeriod"/>
            </a:pPr>
            <a:r>
              <a:rPr lang="en-US" sz="2400" dirty="0"/>
              <a:t>Perceived as impartial and fair</a:t>
            </a:r>
          </a:p>
          <a:p>
            <a:pPr marL="533400" indent="-533400">
              <a:spcBef>
                <a:spcPct val="30000"/>
              </a:spcBef>
              <a:buFontTx/>
              <a:buAutoNum type="arabicPeriod"/>
            </a:pPr>
            <a:r>
              <a:rPr lang="en-US" sz="2400" dirty="0"/>
              <a:t>Respect  of senior management and other project stakeholders.</a:t>
            </a:r>
          </a:p>
          <a:p>
            <a:pPr marL="533400" indent="-533400">
              <a:spcBef>
                <a:spcPct val="30000"/>
              </a:spcBef>
              <a:buFontTx/>
              <a:buAutoNum type="arabicPeriod"/>
            </a:pPr>
            <a:r>
              <a:rPr lang="en-US" sz="2400" dirty="0"/>
              <a:t>Willingness to listen.</a:t>
            </a:r>
          </a:p>
          <a:p>
            <a:pPr marL="533400" indent="-533400">
              <a:spcBef>
                <a:spcPct val="30000"/>
              </a:spcBef>
              <a:buFontTx/>
              <a:buAutoNum type="arabicPeriod"/>
            </a:pPr>
            <a:r>
              <a:rPr lang="en-US" sz="2400" dirty="0"/>
              <a:t>Independence and authority to report audit results without fear of recriminations from special interests.</a:t>
            </a:r>
          </a:p>
          <a:p>
            <a:pPr marL="533400" indent="-533400">
              <a:spcBef>
                <a:spcPct val="30000"/>
              </a:spcBef>
              <a:buFontTx/>
              <a:buAutoNum type="arabicPeriod"/>
            </a:pPr>
            <a:r>
              <a:rPr lang="en-US" sz="2400" dirty="0"/>
              <a:t>Perceived as having the best interests of the organization in making decisions.</a:t>
            </a:r>
          </a:p>
          <a:p>
            <a:pPr marL="533400" indent="-533400">
              <a:spcBef>
                <a:spcPct val="30000"/>
              </a:spcBef>
              <a:buFontTx/>
              <a:buAutoNum type="arabicPeriod"/>
            </a:pPr>
            <a:r>
              <a:rPr lang="en-US" sz="2400" dirty="0"/>
              <a:t>Broad-based experience in the organization or industry.</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85861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left)">
                                      <p:cBhvr>
                                        <p:cTn id="7" dur="1000"/>
                                        <p:tgtEl>
                                          <p:spTgt spid="84995">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animEffect transition="in" filter="wipe(left)">
                                      <p:cBhvr>
                                        <p:cTn id="11" dur="1000"/>
                                        <p:tgtEl>
                                          <p:spTgt spid="84995">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animEffect transition="in" filter="wipe(left)">
                                      <p:cBhvr>
                                        <p:cTn id="15" dur="1000"/>
                                        <p:tgtEl>
                                          <p:spTgt spid="84995">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animEffect transition="in" filter="wipe(left)">
                                      <p:cBhvr>
                                        <p:cTn id="19" dur="1000"/>
                                        <p:tgtEl>
                                          <p:spTgt spid="84995">
                                            <p:txEl>
                                              <p:pRg st="3" end="3"/>
                                            </p:txEl>
                                          </p:spTgt>
                                        </p:tgtEl>
                                      </p:cBhvr>
                                    </p:animEffect>
                                  </p:childTnLst>
                                </p:cTn>
                              </p:par>
                            </p:childTnLst>
                          </p:cTn>
                        </p:par>
                        <p:par>
                          <p:cTn id="20" fill="hold" nodeType="afterGroup">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animEffect transition="in" filter="wipe(left)">
                                      <p:cBhvr>
                                        <p:cTn id="23" dur="1000"/>
                                        <p:tgtEl>
                                          <p:spTgt spid="84995">
                                            <p:txEl>
                                              <p:pRg st="4" end="4"/>
                                            </p:txEl>
                                          </p:spTgt>
                                        </p:tgtEl>
                                      </p:cBhvr>
                                    </p:animEffect>
                                  </p:childTnLst>
                                </p:cTn>
                              </p:par>
                            </p:childTnLst>
                          </p:cTn>
                        </p:par>
                        <p:par>
                          <p:cTn id="24" fill="hold" nodeType="afterGroup">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84995">
                                            <p:txEl>
                                              <p:pRg st="5" end="5"/>
                                            </p:txEl>
                                          </p:spTgt>
                                        </p:tgtEl>
                                        <p:attrNameLst>
                                          <p:attrName>style.visibility</p:attrName>
                                        </p:attrNameLst>
                                      </p:cBhvr>
                                      <p:to>
                                        <p:strVal val="visible"/>
                                      </p:to>
                                    </p:set>
                                    <p:animEffect transition="in" filter="wipe(left)">
                                      <p:cBhvr>
                                        <p:cTn id="27" dur="1000"/>
                                        <p:tgtEl>
                                          <p:spTgt spid="84995">
                                            <p:txEl>
                                              <p:pRg st="5" end="5"/>
                                            </p:txEl>
                                          </p:spTgt>
                                        </p:tgtEl>
                                      </p:cBhvr>
                                    </p:animEffect>
                                  </p:childTnLst>
                                </p:cTn>
                              </p:par>
                            </p:childTnLst>
                          </p:cTn>
                        </p:par>
                        <p:par>
                          <p:cTn id="28" fill="hold" nodeType="afterGroup">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84995">
                                            <p:txEl>
                                              <p:pRg st="6" end="6"/>
                                            </p:txEl>
                                          </p:spTgt>
                                        </p:tgtEl>
                                        <p:attrNameLst>
                                          <p:attrName>style.visibility</p:attrName>
                                        </p:attrNameLst>
                                      </p:cBhvr>
                                      <p:to>
                                        <p:strVal val="visible"/>
                                      </p:to>
                                    </p:set>
                                    <p:animEffect transition="in" filter="wipe(left)">
                                      <p:cBhvr>
                                        <p:cTn id="31" dur="1000"/>
                                        <p:tgtEl>
                                          <p:spTgt spid="849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44575" fill="hold"/>
                                        <p:tgtEl>
                                          <p:spTgt spid="3"/>
                                        </p:tgtEl>
                                      </p:cBhvr>
                                    </p:cmd>
                                  </p:childTnLst>
                                </p:cTn>
                              </p:par>
                            </p:childTnLst>
                          </p:cTn>
                        </p:par>
                      </p:childTnLst>
                    </p:cTn>
                  </p:par>
                </p:childTnLst>
              </p:cTn>
              <p:nextCondLst>
                <p:cond evt="onClick" delay="0">
                  <p:tgtEl>
                    <p:spTgt spid="3"/>
                  </p:tgtEl>
                </p:cond>
              </p:nextCondLst>
            </p:seq>
            <p:audio>
              <p:cMediaNode vol="80000">
                <p:cTn id="37" fill="hold" display="0">
                  <p:stCondLst>
                    <p:cond delay="indefinite"/>
                  </p:stCondLst>
                  <p:endCondLst>
                    <p:cond evt="onStopAudio" delay="0">
                      <p:tgtEl>
                        <p:sldTgt/>
                      </p:tgtEl>
                    </p:cond>
                  </p:endCondLst>
                </p:cTn>
                <p:tgtEl>
                  <p:spTgt spid="3"/>
                </p:tgtEl>
              </p:cMediaNode>
            </p:audio>
          </p:childTnLst>
        </p:cTn>
      </p:par>
    </p:tnLst>
    <p:bldLst>
      <p:bldP spid="8499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DC0EB9CA-2CE6-48DC-AD60-27B8D9C6CBDE}" type="slidenum">
              <a:rPr lang="en-US"/>
              <a:pPr/>
              <a:t>18</a:t>
            </a:fld>
            <a:endParaRPr lang="en-US"/>
          </a:p>
        </p:txBody>
      </p:sp>
      <p:sp>
        <p:nvSpPr>
          <p:cNvPr id="101378" name="AutoShape 2"/>
          <p:cNvSpPr>
            <a:spLocks noGrp="1" noChangeArrowheads="1"/>
          </p:cNvSpPr>
          <p:nvPr>
            <p:ph type="title"/>
          </p:nvPr>
        </p:nvSpPr>
        <p:spPr>
          <a:ln/>
        </p:spPr>
        <p:txBody>
          <a:bodyPr/>
          <a:lstStyle/>
          <a:p>
            <a:r>
              <a:rPr lang="en-US">
                <a:effectLst/>
              </a:rPr>
              <a:t>Initiating the Retrospective Review</a:t>
            </a:r>
          </a:p>
        </p:txBody>
      </p:sp>
      <p:sp>
        <p:nvSpPr>
          <p:cNvPr id="101379" name="Rectangle 3"/>
          <p:cNvSpPr>
            <a:spLocks noGrp="1" noChangeArrowheads="1"/>
          </p:cNvSpPr>
          <p:nvPr>
            <p:ph type="body" idx="1"/>
          </p:nvPr>
        </p:nvSpPr>
        <p:spPr>
          <a:xfrm>
            <a:off x="533400" y="1219200"/>
            <a:ext cx="7696200" cy="4876800"/>
          </a:xfrm>
        </p:spPr>
        <p:txBody>
          <a:bodyPr/>
          <a:lstStyle/>
          <a:p>
            <a:pPr>
              <a:spcBef>
                <a:spcPct val="25000"/>
              </a:spcBef>
            </a:pPr>
            <a:r>
              <a:rPr lang="en-US" sz="2400" dirty="0"/>
              <a:t>Have automatic times or points when audits will </a:t>
            </a:r>
            <a:br>
              <a:rPr lang="en-US" sz="2400" dirty="0"/>
            </a:br>
            <a:r>
              <a:rPr lang="en-US" sz="2400" dirty="0"/>
              <a:t>take place. Avoid surprises.</a:t>
            </a:r>
          </a:p>
          <a:p>
            <a:pPr>
              <a:spcBef>
                <a:spcPct val="25000"/>
              </a:spcBef>
            </a:pPr>
            <a:r>
              <a:rPr lang="en-US" sz="2400" dirty="0"/>
              <a:t>Conduct audits carefully and with </a:t>
            </a:r>
            <a:r>
              <a:rPr lang="en-US" sz="2400" dirty="0" smtClean="0"/>
              <a:t>sensitivity.</a:t>
            </a:r>
            <a:endParaRPr lang="en-US" sz="2400" dirty="0"/>
          </a:p>
          <a:p>
            <a:pPr>
              <a:spcBef>
                <a:spcPct val="25000"/>
              </a:spcBef>
            </a:pPr>
            <a:r>
              <a:rPr lang="en-US" sz="2400" dirty="0"/>
              <a:t>Audit staff must independent from the project.</a:t>
            </a:r>
          </a:p>
          <a:p>
            <a:pPr>
              <a:spcBef>
                <a:spcPct val="25000"/>
              </a:spcBef>
            </a:pPr>
            <a:r>
              <a:rPr lang="en-US" sz="2400" dirty="0"/>
              <a:t>Audit reports need to be used and accessible.</a:t>
            </a:r>
          </a:p>
          <a:p>
            <a:pPr>
              <a:spcBef>
                <a:spcPct val="25000"/>
              </a:spcBef>
            </a:pPr>
            <a:r>
              <a:rPr lang="en-US" sz="2400" dirty="0"/>
              <a:t>Audits support organizational </a:t>
            </a:r>
            <a:r>
              <a:rPr lang="en-US" sz="2400" dirty="0" smtClean="0"/>
              <a:t>culture. </a:t>
            </a:r>
            <a:endParaRPr lang="en-US" sz="2400" dirty="0"/>
          </a:p>
          <a:p>
            <a:pPr>
              <a:spcBef>
                <a:spcPct val="25000"/>
              </a:spcBef>
            </a:pPr>
            <a:r>
              <a:rPr lang="en-US" sz="2400" dirty="0"/>
              <a:t>Project closures should be planned and orderly.</a:t>
            </a:r>
          </a:p>
          <a:p>
            <a:pPr>
              <a:spcBef>
                <a:spcPct val="25000"/>
              </a:spcBef>
            </a:pPr>
            <a:r>
              <a:rPr lang="en-US" sz="2400" dirty="0"/>
              <a:t>Certain “core conditions” must be in place to support team and individual evaluation.</a:t>
            </a:r>
          </a:p>
          <a:p>
            <a:pPr>
              <a:spcBef>
                <a:spcPct val="25000"/>
              </a:spcBef>
            </a:pPr>
            <a:r>
              <a:rPr lang="en-US" sz="2400" dirty="0"/>
              <a:t>Conduct individual and team evaluations separate from pay or merit reviews.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996322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6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EA70481C-88B4-4328-8A6E-74E6EC48533F}" type="slidenum">
              <a:rPr lang="en-US"/>
              <a:pPr/>
              <a:t>19</a:t>
            </a:fld>
            <a:endParaRPr lang="en-US"/>
          </a:p>
        </p:txBody>
      </p:sp>
      <p:sp>
        <p:nvSpPr>
          <p:cNvPr id="83974" name="AutoShape 6"/>
          <p:cNvSpPr>
            <a:spLocks noGrp="1" noChangeArrowheads="1"/>
          </p:cNvSpPr>
          <p:nvPr>
            <p:ph type="title"/>
          </p:nvPr>
        </p:nvSpPr>
        <p:spPr>
          <a:ln/>
        </p:spPr>
        <p:txBody>
          <a:bodyPr/>
          <a:lstStyle/>
          <a:p>
            <a:r>
              <a:rPr lang="en-US" dirty="0" smtClean="0"/>
              <a:t>The retrospective review process</a:t>
            </a:r>
            <a:endParaRPr lang="en-US" dirty="0"/>
          </a:p>
        </p:txBody>
      </p:sp>
      <p:sp>
        <p:nvSpPr>
          <p:cNvPr id="83975" name="Rectangle 7"/>
          <p:cNvSpPr>
            <a:spLocks noGrp="1" noChangeArrowheads="1"/>
          </p:cNvSpPr>
          <p:nvPr>
            <p:ph type="body" idx="1"/>
          </p:nvPr>
        </p:nvSpPr>
        <p:spPr>
          <a:xfrm>
            <a:off x="533400" y="1417638"/>
            <a:ext cx="8077200" cy="4678362"/>
          </a:xfrm>
        </p:spPr>
        <p:txBody>
          <a:bodyPr/>
          <a:lstStyle/>
          <a:p>
            <a:pPr>
              <a:spcBef>
                <a:spcPct val="40000"/>
              </a:spcBef>
            </a:pPr>
            <a:r>
              <a:rPr lang="en-US" dirty="0" smtClean="0"/>
              <a:t>Initiation and staffing</a:t>
            </a:r>
          </a:p>
          <a:p>
            <a:pPr>
              <a:spcBef>
                <a:spcPct val="40000"/>
              </a:spcBef>
            </a:pPr>
            <a:r>
              <a:rPr lang="en-US" dirty="0" smtClean="0"/>
              <a:t>Data collection and analysis</a:t>
            </a:r>
          </a:p>
          <a:p>
            <a:pPr>
              <a:spcBef>
                <a:spcPct val="40000"/>
              </a:spcBef>
            </a:pPr>
            <a:r>
              <a:rPr lang="en-US" dirty="0" smtClean="0"/>
              <a:t>Reporting</a:t>
            </a:r>
            <a:endParaRPr lang="en-US" dirty="0"/>
          </a:p>
        </p:txBody>
      </p:sp>
      <p:pic>
        <p:nvPicPr>
          <p:cNvPr id="83972" name="Picture 4" descr="PE01560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9438" y="3154363"/>
            <a:ext cx="3948112" cy="2935287"/>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35190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5">
                                            <p:txEl>
                                              <p:pRg st="0" end="0"/>
                                            </p:txEl>
                                          </p:spTgt>
                                        </p:tgtEl>
                                        <p:attrNameLst>
                                          <p:attrName>style.visibility</p:attrName>
                                        </p:attrNameLst>
                                      </p:cBhvr>
                                      <p:to>
                                        <p:strVal val="visible"/>
                                      </p:to>
                                    </p:set>
                                    <p:animEffect transition="in" filter="wipe(left)">
                                      <p:cBhvr>
                                        <p:cTn id="7" dur="1000"/>
                                        <p:tgtEl>
                                          <p:spTgt spid="83975">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3975">
                                            <p:txEl>
                                              <p:pRg st="1" end="1"/>
                                            </p:txEl>
                                          </p:spTgt>
                                        </p:tgtEl>
                                        <p:attrNameLst>
                                          <p:attrName>style.visibility</p:attrName>
                                        </p:attrNameLst>
                                      </p:cBhvr>
                                      <p:to>
                                        <p:strVal val="visible"/>
                                      </p:to>
                                    </p:set>
                                    <p:animEffect transition="in" filter="wipe(left)">
                                      <p:cBhvr>
                                        <p:cTn id="11" dur="1000"/>
                                        <p:tgtEl>
                                          <p:spTgt spid="83975">
                                            <p:txEl>
                                              <p:pRg st="1" end="1"/>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83975">
                                            <p:txEl>
                                              <p:pRg st="2" end="2"/>
                                            </p:txEl>
                                          </p:spTgt>
                                        </p:tgtEl>
                                        <p:attrNameLst>
                                          <p:attrName>style.visibility</p:attrName>
                                        </p:attrNameLst>
                                      </p:cBhvr>
                                      <p:to>
                                        <p:strVal val="visible"/>
                                      </p:to>
                                    </p:set>
                                    <p:animEffect transition="in" filter="wipe(left)">
                                      <p:cBhvr>
                                        <p:cTn id="15" dur="1000"/>
                                        <p:tgtEl>
                                          <p:spTgt spid="839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2145" fill="hold"/>
                                        <p:tgtEl>
                                          <p:spTgt spid="3"/>
                                        </p:tgtEl>
                                      </p:cBhvr>
                                    </p:cmd>
                                  </p:childTnLst>
                                </p:cTn>
                              </p:par>
                            </p:childTnLst>
                          </p:cTn>
                        </p:par>
                      </p:childTnLst>
                    </p:cTn>
                  </p:par>
                </p:childTnLst>
              </p:cTn>
              <p:nextCondLst>
                <p:cond evt="onClick" delay="0">
                  <p:tgtEl>
                    <p:spTgt spid="3"/>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bldLst>
      <p:bldP spid="8397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233C1F6A-53E5-44BE-8A66-27F4C268F184}" type="slidenum">
              <a:rPr lang="en-US"/>
              <a:pPr/>
              <a:t>2</a:t>
            </a:fld>
            <a:endParaRPr lang="en-US"/>
          </a:p>
        </p:txBody>
      </p:sp>
      <p:sp>
        <p:nvSpPr>
          <p:cNvPr id="130050"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a:t>Where We Are Now</a:t>
            </a:r>
          </a:p>
        </p:txBody>
      </p:sp>
      <p:pic>
        <p:nvPicPr>
          <p:cNvPr id="2" name="Picture 1"/>
          <p:cNvPicPr>
            <a:picLocks noChangeAspect="1"/>
          </p:cNvPicPr>
          <p:nvPr/>
        </p:nvPicPr>
        <p:blipFill>
          <a:blip r:embed="rId5"/>
          <a:stretch>
            <a:fillRect/>
          </a:stretch>
        </p:blipFill>
        <p:spPr>
          <a:xfrm>
            <a:off x="314325" y="1557337"/>
            <a:ext cx="8515350" cy="374332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83258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5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056537C9-CE2B-43CB-A413-74654809DC6F}" type="slidenum">
              <a:rPr lang="en-US"/>
              <a:pPr/>
              <a:t>20</a:t>
            </a:fld>
            <a:endParaRPr lang="en-US"/>
          </a:p>
        </p:txBody>
      </p:sp>
      <p:sp>
        <p:nvSpPr>
          <p:cNvPr id="71682" name="AutoShape 2"/>
          <p:cNvSpPr>
            <a:spLocks noGrp="1" noChangeArrowheads="1"/>
          </p:cNvSpPr>
          <p:nvPr>
            <p:ph type="title"/>
          </p:nvPr>
        </p:nvSpPr>
        <p:spPr>
          <a:xfrm>
            <a:off x="493713" y="266700"/>
            <a:ext cx="8156575"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a:t>The Retrospectives Process</a:t>
            </a:r>
          </a:p>
        </p:txBody>
      </p:sp>
      <p:sp>
        <p:nvSpPr>
          <p:cNvPr id="71683"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FIGURE 14.2</a:t>
            </a:r>
            <a:endParaRPr lang="en-US" sz="1200" b="1">
              <a:solidFill>
                <a:srgbClr val="006666"/>
              </a:solidFill>
              <a:cs typeface="Arial" panose="020B0604020202020204" pitchFamily="34" charset="0"/>
            </a:endParaRPr>
          </a:p>
        </p:txBody>
      </p:sp>
      <p:grpSp>
        <p:nvGrpSpPr>
          <p:cNvPr id="4" name="Group 3"/>
          <p:cNvGrpSpPr/>
          <p:nvPr/>
        </p:nvGrpSpPr>
        <p:grpSpPr>
          <a:xfrm>
            <a:off x="500789" y="1691659"/>
            <a:ext cx="8320994" cy="3616714"/>
            <a:chOff x="214992" y="1571399"/>
            <a:chExt cx="8681358" cy="3736974"/>
          </a:xfrm>
        </p:grpSpPr>
        <p:pic>
          <p:nvPicPr>
            <p:cNvPr id="2" name="Picture 1"/>
            <p:cNvPicPr>
              <a:picLocks noChangeAspect="1"/>
            </p:cNvPicPr>
            <p:nvPr/>
          </p:nvPicPr>
          <p:blipFill>
            <a:blip r:embed="rId5"/>
            <a:stretch>
              <a:fillRect/>
            </a:stretch>
          </p:blipFill>
          <p:spPr>
            <a:xfrm>
              <a:off x="247650" y="1666875"/>
              <a:ext cx="8648700" cy="3524250"/>
            </a:xfrm>
            <a:prstGeom prst="rect">
              <a:avLst/>
            </a:prstGeom>
          </p:spPr>
        </p:pic>
        <p:sp>
          <p:nvSpPr>
            <p:cNvPr id="3" name="Rectangle 2"/>
            <p:cNvSpPr/>
            <p:nvPr/>
          </p:nvSpPr>
          <p:spPr bwMode="auto">
            <a:xfrm>
              <a:off x="214992" y="1571399"/>
              <a:ext cx="6976081" cy="3736974"/>
            </a:xfrm>
            <a:prstGeom prst="rect">
              <a:avLst/>
            </a:prstGeom>
            <a:noFill/>
            <a:ln w="38100">
              <a:solidFill>
                <a:srgbClr val="00B0F0"/>
              </a:solid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anose="020B0604020202020204" pitchFamily="34" charset="0"/>
              </a:endParaRPr>
            </a:p>
          </p:txBody>
        </p:sp>
      </p:gr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97240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097DA2B6-7212-431A-B443-C4082B963E83}" type="slidenum">
              <a:rPr lang="en-US"/>
              <a:pPr/>
              <a:t>21</a:t>
            </a:fld>
            <a:endParaRPr lang="en-US"/>
          </a:p>
        </p:txBody>
      </p:sp>
      <p:sp>
        <p:nvSpPr>
          <p:cNvPr id="134146" name="AutoShape 2"/>
          <p:cNvSpPr>
            <a:spLocks noGrp="1" noChangeArrowheads="1"/>
          </p:cNvSpPr>
          <p:nvPr>
            <p:ph type="title"/>
          </p:nvPr>
        </p:nvSpPr>
        <p:spPr>
          <a:xfrm>
            <a:off x="469900" y="265113"/>
            <a:ext cx="8202613"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smtClean="0"/>
              <a:t>Retrospective Project Review </a:t>
            </a:r>
            <a:r>
              <a:rPr lang="en-US" sz="2800" dirty="0"/>
              <a:t>Questionnaire</a:t>
            </a:r>
          </a:p>
        </p:txBody>
      </p:sp>
      <p:sp>
        <p:nvSpPr>
          <p:cNvPr id="134147"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TABLE 14.3</a:t>
            </a:r>
            <a:endParaRPr lang="en-US" sz="1200" b="1">
              <a:solidFill>
                <a:srgbClr val="006666"/>
              </a:solidFill>
              <a:cs typeface="Arial" panose="020B0604020202020204" pitchFamily="34" charset="0"/>
            </a:endParaRPr>
          </a:p>
        </p:txBody>
      </p:sp>
      <p:sp>
        <p:nvSpPr>
          <p:cNvPr id="134148" name="Rectangle 4"/>
          <p:cNvSpPr>
            <a:spLocks noChangeArrowheads="1"/>
          </p:cNvSpPr>
          <p:nvPr/>
        </p:nvSpPr>
        <p:spPr bwMode="auto">
          <a:xfrm>
            <a:off x="549275" y="1143000"/>
            <a:ext cx="4022725" cy="52800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4163" indent="-284163">
              <a:defRPr sz="2400">
                <a:solidFill>
                  <a:schemeClr val="tx1"/>
                </a:solidFill>
                <a:latin typeface="Times New Roman" panose="02020603050405020304" pitchFamily="18" charset="0"/>
              </a:defRPr>
            </a:lvl1pPr>
            <a:lvl2pPr marL="971550" indent="-457200">
              <a:defRPr sz="2400">
                <a:solidFill>
                  <a:schemeClr val="tx1"/>
                </a:solidFill>
                <a:latin typeface="Times New Roman" panose="02020603050405020304" pitchFamily="18" charset="0"/>
              </a:defRPr>
            </a:lvl2pPr>
            <a:lvl3pPr marL="1543050" indent="-457200">
              <a:defRPr sz="2400">
                <a:solidFill>
                  <a:schemeClr val="tx1"/>
                </a:solidFill>
                <a:latin typeface="Times New Roman" panose="02020603050405020304" pitchFamily="18" charset="0"/>
              </a:defRPr>
            </a:lvl3pPr>
            <a:lvl4pPr marL="2114550" indent="-457200">
              <a:defRPr sz="2400">
                <a:solidFill>
                  <a:schemeClr val="tx1"/>
                </a:solidFill>
                <a:latin typeface="Times New Roman" panose="02020603050405020304" pitchFamily="18" charset="0"/>
              </a:defRPr>
            </a:lvl4pPr>
            <a:lvl5pPr marL="2686050" indent="-457200">
              <a:defRPr sz="2400">
                <a:solidFill>
                  <a:schemeClr val="tx1"/>
                </a:solidFill>
                <a:latin typeface="Times New Roman" panose="02020603050405020304" pitchFamily="18" charset="0"/>
              </a:defRPr>
            </a:lvl5pPr>
            <a:lvl6pPr marL="3143250" indent="-457200" fontAlgn="base">
              <a:spcBef>
                <a:spcPct val="0"/>
              </a:spcBef>
              <a:spcAft>
                <a:spcPct val="0"/>
              </a:spcAft>
              <a:defRPr sz="2400">
                <a:solidFill>
                  <a:schemeClr val="tx1"/>
                </a:solidFill>
                <a:latin typeface="Times New Roman" panose="02020603050405020304" pitchFamily="18" charset="0"/>
              </a:defRPr>
            </a:lvl6pPr>
            <a:lvl7pPr marL="3600450" indent="-457200" fontAlgn="base">
              <a:spcBef>
                <a:spcPct val="0"/>
              </a:spcBef>
              <a:spcAft>
                <a:spcPct val="0"/>
              </a:spcAft>
              <a:defRPr sz="2400">
                <a:solidFill>
                  <a:schemeClr val="tx1"/>
                </a:solidFill>
                <a:latin typeface="Times New Roman" panose="02020603050405020304" pitchFamily="18" charset="0"/>
              </a:defRPr>
            </a:lvl7pPr>
            <a:lvl8pPr marL="4057650" indent="-457200" fontAlgn="base">
              <a:spcBef>
                <a:spcPct val="0"/>
              </a:spcBef>
              <a:spcAft>
                <a:spcPct val="0"/>
              </a:spcAft>
              <a:defRPr sz="2400">
                <a:solidFill>
                  <a:schemeClr val="tx1"/>
                </a:solidFill>
                <a:latin typeface="Times New Roman" panose="02020603050405020304" pitchFamily="18" charset="0"/>
              </a:defRPr>
            </a:lvl8pPr>
            <a:lvl9pPr marL="4514850" indent="-457200" fontAlgn="base">
              <a:spcBef>
                <a:spcPct val="0"/>
              </a:spcBef>
              <a:spcAft>
                <a:spcPct val="0"/>
              </a:spcAft>
              <a:defRPr sz="2400">
                <a:solidFill>
                  <a:schemeClr val="tx1"/>
                </a:solidFill>
                <a:latin typeface="Times New Roman" panose="02020603050405020304" pitchFamily="18" charset="0"/>
              </a:defRPr>
            </a:lvl9pPr>
          </a:lstStyle>
          <a:p>
            <a:pPr>
              <a:spcBef>
                <a:spcPct val="30000"/>
              </a:spcBef>
              <a:buFontTx/>
              <a:buAutoNum type="arabicPeriod"/>
            </a:pPr>
            <a:r>
              <a:rPr lang="en-US" sz="1400" b="1">
                <a:latin typeface="Arial" panose="020B0604020202020204" pitchFamily="34" charset="0"/>
              </a:rPr>
              <a:t>Were the project objectives and strategic intent of the project clearly and explicitly communicated?</a:t>
            </a:r>
          </a:p>
          <a:p>
            <a:pPr>
              <a:spcBef>
                <a:spcPct val="30000"/>
              </a:spcBef>
              <a:buFontTx/>
              <a:buAutoNum type="arabicPeriod"/>
            </a:pPr>
            <a:r>
              <a:rPr lang="en-US" sz="1400" b="1">
                <a:latin typeface="Arial" panose="020B0604020202020204" pitchFamily="34" charset="0"/>
              </a:rPr>
              <a:t>Were the objectives and strategy in alignment?</a:t>
            </a:r>
          </a:p>
          <a:p>
            <a:pPr>
              <a:spcBef>
                <a:spcPct val="30000"/>
              </a:spcBef>
              <a:buFontTx/>
              <a:buAutoNum type="arabicPeriod"/>
            </a:pPr>
            <a:r>
              <a:rPr lang="en-US" sz="1400" b="1">
                <a:latin typeface="Arial" panose="020B0604020202020204" pitchFamily="34" charset="0"/>
              </a:rPr>
              <a:t>Were the stakeholders identified and included in the planning?</a:t>
            </a:r>
          </a:p>
          <a:p>
            <a:pPr>
              <a:spcBef>
                <a:spcPct val="30000"/>
              </a:spcBef>
              <a:buFontTx/>
              <a:buAutoNum type="arabicPeriod"/>
            </a:pPr>
            <a:r>
              <a:rPr lang="en-US" sz="1400" b="1">
                <a:latin typeface="Arial" panose="020B0604020202020204" pitchFamily="34" charset="0"/>
              </a:rPr>
              <a:t> Were project resources adequate for this project?</a:t>
            </a:r>
          </a:p>
          <a:p>
            <a:pPr>
              <a:spcBef>
                <a:spcPct val="30000"/>
              </a:spcBef>
              <a:buFontTx/>
              <a:buAutoNum type="arabicPeriod"/>
            </a:pPr>
            <a:r>
              <a:rPr lang="en-US" sz="1400" b="1">
                <a:latin typeface="Arial" panose="020B0604020202020204" pitchFamily="34" charset="0"/>
              </a:rPr>
              <a:t> Were people with the right skill sets assigned to this project?</a:t>
            </a:r>
          </a:p>
          <a:p>
            <a:pPr>
              <a:spcBef>
                <a:spcPct val="30000"/>
              </a:spcBef>
              <a:buFontTx/>
              <a:buAutoNum type="arabicPeriod"/>
            </a:pPr>
            <a:r>
              <a:rPr lang="en-US" sz="1400" b="1">
                <a:latin typeface="Arial" panose="020B0604020202020204" pitchFamily="34" charset="0"/>
              </a:rPr>
              <a:t>Were time estimates reasonable and achievable?</a:t>
            </a:r>
          </a:p>
          <a:p>
            <a:pPr>
              <a:spcBef>
                <a:spcPct val="30000"/>
              </a:spcBef>
              <a:buFontTx/>
              <a:buAutoNum type="arabicPeriod"/>
            </a:pPr>
            <a:r>
              <a:rPr lang="en-US" sz="1400" b="1">
                <a:latin typeface="Arial" panose="020B0604020202020204" pitchFamily="34" charset="0"/>
              </a:rPr>
              <a:t>Were the risks for the project appropriately identified and assessed before the project started?</a:t>
            </a:r>
          </a:p>
          <a:p>
            <a:pPr>
              <a:spcBef>
                <a:spcPct val="30000"/>
              </a:spcBef>
              <a:buFontTx/>
              <a:buAutoNum type="arabicPeriod"/>
            </a:pPr>
            <a:r>
              <a:rPr lang="en-US" sz="1400" b="1">
                <a:latin typeface="Arial" panose="020B0604020202020204" pitchFamily="34" charset="0"/>
              </a:rPr>
              <a:t>Were the processes and practices appropriate for this type of project? Should projects of similar size and type use these systems? Why/why not? </a:t>
            </a:r>
          </a:p>
          <a:p>
            <a:pPr>
              <a:spcBef>
                <a:spcPct val="30000"/>
              </a:spcBef>
              <a:buFontTx/>
              <a:buAutoNum type="arabicPeriod"/>
            </a:pPr>
            <a:r>
              <a:rPr lang="en-US" sz="1400" b="1">
                <a:latin typeface="Arial" panose="020B0604020202020204" pitchFamily="34" charset="0"/>
              </a:rPr>
              <a:t>Did outside contractors perform as expected? Explain.</a:t>
            </a:r>
          </a:p>
        </p:txBody>
      </p:sp>
      <p:sp>
        <p:nvSpPr>
          <p:cNvPr id="134149" name="Rectangle 5"/>
          <p:cNvSpPr>
            <a:spLocks noChangeArrowheads="1"/>
          </p:cNvSpPr>
          <p:nvPr/>
        </p:nvSpPr>
        <p:spPr bwMode="auto">
          <a:xfrm>
            <a:off x="4572000" y="1143000"/>
            <a:ext cx="3932238" cy="47910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a:defRPr sz="2400">
                <a:solidFill>
                  <a:schemeClr val="tx1"/>
                </a:solidFill>
                <a:latin typeface="Times New Roman" panose="02020603050405020304" pitchFamily="18" charset="0"/>
              </a:defRPr>
            </a:lvl1pPr>
            <a:lvl2pPr marL="971550" indent="-457200">
              <a:defRPr sz="2400">
                <a:solidFill>
                  <a:schemeClr val="tx1"/>
                </a:solidFill>
                <a:latin typeface="Times New Roman" panose="02020603050405020304" pitchFamily="18" charset="0"/>
              </a:defRPr>
            </a:lvl2pPr>
            <a:lvl3pPr marL="1543050" indent="-457200">
              <a:defRPr sz="2400">
                <a:solidFill>
                  <a:schemeClr val="tx1"/>
                </a:solidFill>
                <a:latin typeface="Times New Roman" panose="02020603050405020304" pitchFamily="18" charset="0"/>
              </a:defRPr>
            </a:lvl3pPr>
            <a:lvl4pPr marL="2114550" indent="-457200">
              <a:defRPr sz="2400">
                <a:solidFill>
                  <a:schemeClr val="tx1"/>
                </a:solidFill>
                <a:latin typeface="Times New Roman" panose="02020603050405020304" pitchFamily="18" charset="0"/>
              </a:defRPr>
            </a:lvl4pPr>
            <a:lvl5pPr marL="2686050" indent="-457200">
              <a:defRPr sz="2400">
                <a:solidFill>
                  <a:schemeClr val="tx1"/>
                </a:solidFill>
                <a:latin typeface="Times New Roman" panose="02020603050405020304" pitchFamily="18" charset="0"/>
              </a:defRPr>
            </a:lvl5pPr>
            <a:lvl6pPr marL="3143250" indent="-457200" fontAlgn="base">
              <a:spcBef>
                <a:spcPct val="0"/>
              </a:spcBef>
              <a:spcAft>
                <a:spcPct val="0"/>
              </a:spcAft>
              <a:defRPr sz="2400">
                <a:solidFill>
                  <a:schemeClr val="tx1"/>
                </a:solidFill>
                <a:latin typeface="Times New Roman" panose="02020603050405020304" pitchFamily="18" charset="0"/>
              </a:defRPr>
            </a:lvl6pPr>
            <a:lvl7pPr marL="3600450" indent="-457200" fontAlgn="base">
              <a:spcBef>
                <a:spcPct val="0"/>
              </a:spcBef>
              <a:spcAft>
                <a:spcPct val="0"/>
              </a:spcAft>
              <a:defRPr sz="2400">
                <a:solidFill>
                  <a:schemeClr val="tx1"/>
                </a:solidFill>
                <a:latin typeface="Times New Roman" panose="02020603050405020304" pitchFamily="18" charset="0"/>
              </a:defRPr>
            </a:lvl7pPr>
            <a:lvl8pPr marL="4057650" indent="-457200" fontAlgn="base">
              <a:spcBef>
                <a:spcPct val="0"/>
              </a:spcBef>
              <a:spcAft>
                <a:spcPct val="0"/>
              </a:spcAft>
              <a:defRPr sz="2400">
                <a:solidFill>
                  <a:schemeClr val="tx1"/>
                </a:solidFill>
                <a:latin typeface="Times New Roman" panose="02020603050405020304" pitchFamily="18" charset="0"/>
              </a:defRPr>
            </a:lvl8pPr>
            <a:lvl9pPr marL="4514850" indent="-457200" fontAlgn="base">
              <a:spcBef>
                <a:spcPct val="0"/>
              </a:spcBef>
              <a:spcAft>
                <a:spcPct val="0"/>
              </a:spcAft>
              <a:defRPr sz="2400">
                <a:solidFill>
                  <a:schemeClr val="tx1"/>
                </a:solidFill>
                <a:latin typeface="Times New Roman" panose="02020603050405020304" pitchFamily="18" charset="0"/>
              </a:defRPr>
            </a:lvl9pPr>
          </a:lstStyle>
          <a:p>
            <a:pPr>
              <a:spcBef>
                <a:spcPct val="30000"/>
              </a:spcBef>
              <a:buFontTx/>
              <a:buAutoNum type="arabicPeriod" startAt="10"/>
            </a:pPr>
            <a:r>
              <a:rPr lang="en-US" sz="1400" b="1">
                <a:latin typeface="Arial" panose="020B0604020202020204" pitchFamily="34" charset="0"/>
              </a:rPr>
              <a:t>Were communication methods appropriate and adequate among all stakeholders? Explain.</a:t>
            </a:r>
          </a:p>
          <a:p>
            <a:pPr>
              <a:spcBef>
                <a:spcPct val="30000"/>
              </a:spcBef>
              <a:buFontTx/>
              <a:buAutoNum type="arabicPeriod" startAt="10"/>
            </a:pPr>
            <a:r>
              <a:rPr lang="en-US" sz="1400" b="1">
                <a:latin typeface="Arial" panose="020B0604020202020204" pitchFamily="34" charset="0"/>
              </a:rPr>
              <a:t>Is the customer satisfied with the project product?</a:t>
            </a:r>
          </a:p>
          <a:p>
            <a:pPr>
              <a:spcBef>
                <a:spcPct val="30000"/>
              </a:spcBef>
              <a:buFontTx/>
              <a:buAutoNum type="arabicPeriod" startAt="10"/>
            </a:pPr>
            <a:r>
              <a:rPr lang="en-US" sz="1400" b="1">
                <a:latin typeface="Arial" panose="020B0604020202020204" pitchFamily="34" charset="0"/>
              </a:rPr>
              <a:t>Are the customers using the project deliverables as intended? Are they satisfied?</a:t>
            </a:r>
          </a:p>
          <a:p>
            <a:pPr>
              <a:spcBef>
                <a:spcPct val="30000"/>
              </a:spcBef>
              <a:buFontTx/>
              <a:buAutoNum type="arabicPeriod" startAt="10"/>
            </a:pPr>
            <a:r>
              <a:rPr lang="en-US" sz="1400" b="1">
                <a:latin typeface="Arial" panose="020B0604020202020204" pitchFamily="34" charset="0"/>
              </a:rPr>
              <a:t>Were the project objectives met?</a:t>
            </a:r>
          </a:p>
          <a:p>
            <a:pPr>
              <a:spcBef>
                <a:spcPct val="30000"/>
              </a:spcBef>
              <a:buFontTx/>
              <a:buAutoNum type="arabicPeriod" startAt="10"/>
            </a:pPr>
            <a:r>
              <a:rPr lang="en-US" sz="1400" b="1">
                <a:latin typeface="Arial" panose="020B0604020202020204" pitchFamily="34" charset="0"/>
              </a:rPr>
              <a:t>Are the stakeholders satisfied their strategic intents have been met?</a:t>
            </a:r>
          </a:p>
          <a:p>
            <a:pPr>
              <a:spcBef>
                <a:spcPct val="30000"/>
              </a:spcBef>
              <a:buFontTx/>
              <a:buAutoNum type="arabicPeriod" startAt="10"/>
            </a:pPr>
            <a:r>
              <a:rPr lang="en-US" sz="1400" b="1">
                <a:latin typeface="Arial" panose="020B0604020202020204" pitchFamily="34" charset="0"/>
              </a:rPr>
              <a:t>Has the customer or sponsor accepted a formal statement that the terms of the project charter and scope have been met?</a:t>
            </a:r>
          </a:p>
          <a:p>
            <a:pPr>
              <a:spcBef>
                <a:spcPct val="30000"/>
              </a:spcBef>
              <a:buFontTx/>
              <a:buAutoNum type="arabicPeriod" startAt="10"/>
            </a:pPr>
            <a:r>
              <a:rPr lang="en-US" sz="1400" b="1">
                <a:latin typeface="Arial" panose="020B0604020202020204" pitchFamily="34" charset="0"/>
              </a:rPr>
              <a:t>Were schedule, budget, and scope standards met?</a:t>
            </a:r>
          </a:p>
          <a:p>
            <a:pPr>
              <a:spcBef>
                <a:spcPct val="30000"/>
              </a:spcBef>
              <a:buFontTx/>
              <a:buAutoNum type="arabicPeriod" startAt="10"/>
            </a:pPr>
            <a:r>
              <a:rPr lang="en-US" sz="1400" b="1">
                <a:latin typeface="Arial" panose="020B0604020202020204" pitchFamily="34" charset="0"/>
              </a:rPr>
              <a:t>Is there any one important area that needs to be reviewed and improved upon? Can you identify the cause?</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12278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4148"/>
                                        </p:tgtEl>
                                        <p:attrNameLst>
                                          <p:attrName>style.visibility</p:attrName>
                                        </p:attrNameLst>
                                      </p:cBhvr>
                                      <p:to>
                                        <p:strVal val="visible"/>
                                      </p:to>
                                    </p:set>
                                    <p:animEffect transition="in" filter="wipe(up)">
                                      <p:cBhvr>
                                        <p:cTn id="7" dur="1000"/>
                                        <p:tgtEl>
                                          <p:spTgt spid="134148"/>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34149"/>
                                        </p:tgtEl>
                                        <p:attrNameLst>
                                          <p:attrName>style.visibility</p:attrName>
                                        </p:attrNameLst>
                                      </p:cBhvr>
                                      <p:to>
                                        <p:strVal val="visible"/>
                                      </p:to>
                                    </p:set>
                                    <p:animEffect transition="in" filter="wipe(up)">
                                      <p:cBhvr>
                                        <p:cTn id="11" dur="10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742"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34148" grpId="0"/>
      <p:bldP spid="1341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105DEF6A-B4ED-4825-90CF-652D12D1413A}" type="slidenum">
              <a:rPr lang="en-US"/>
              <a:pPr/>
              <a:t>22</a:t>
            </a:fld>
            <a:endParaRPr lang="en-US"/>
          </a:p>
        </p:txBody>
      </p:sp>
      <p:sp>
        <p:nvSpPr>
          <p:cNvPr id="136194" name="AutoShape 2"/>
          <p:cNvSpPr>
            <a:spLocks noGrp="1" noChangeArrowheads="1"/>
          </p:cNvSpPr>
          <p:nvPr>
            <p:ph type="title"/>
          </p:nvPr>
        </p:nvSpPr>
        <p:spPr>
          <a:xfrm>
            <a:off x="469900" y="265113"/>
            <a:ext cx="8202613"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a:t>Organizational Culture Review Questionnaire</a:t>
            </a:r>
          </a:p>
        </p:txBody>
      </p:sp>
      <p:sp>
        <p:nvSpPr>
          <p:cNvPr id="136195"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TABLE 14.4</a:t>
            </a:r>
            <a:endParaRPr lang="en-US" sz="1200" b="1">
              <a:solidFill>
                <a:srgbClr val="006666"/>
              </a:solidFill>
              <a:cs typeface="Arial" panose="020B0604020202020204" pitchFamily="34" charset="0"/>
            </a:endParaRPr>
          </a:p>
        </p:txBody>
      </p:sp>
      <p:sp>
        <p:nvSpPr>
          <p:cNvPr id="136198" name="Rectangle 6"/>
          <p:cNvSpPr>
            <a:spLocks noChangeArrowheads="1"/>
          </p:cNvSpPr>
          <p:nvPr/>
        </p:nvSpPr>
        <p:spPr bwMode="auto">
          <a:xfrm>
            <a:off x="549275" y="1357313"/>
            <a:ext cx="8045450" cy="46799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30000"/>
              </a:spcBef>
              <a:buFontTx/>
              <a:buAutoNum type="arabicPeriod"/>
            </a:pPr>
            <a:r>
              <a:rPr lang="en-US" sz="1800" b="1" dirty="0">
                <a:latin typeface="Arial" panose="020B0604020202020204" pitchFamily="34" charset="0"/>
              </a:rPr>
              <a:t>Was the organizational culture supportive for this type of project?</a:t>
            </a:r>
          </a:p>
          <a:p>
            <a:pPr>
              <a:spcBef>
                <a:spcPct val="30000"/>
              </a:spcBef>
              <a:buFontTx/>
              <a:buAutoNum type="arabicPeriod"/>
            </a:pPr>
            <a:r>
              <a:rPr lang="en-US" sz="1800" b="1" dirty="0">
                <a:latin typeface="Arial" panose="020B0604020202020204" pitchFamily="34" charset="0"/>
              </a:rPr>
              <a:t>Was senior management support adequate?</a:t>
            </a:r>
          </a:p>
          <a:p>
            <a:pPr>
              <a:spcBef>
                <a:spcPct val="30000"/>
              </a:spcBef>
              <a:buFontTx/>
              <a:buAutoNum type="arabicPeriod"/>
            </a:pPr>
            <a:r>
              <a:rPr lang="en-US" sz="1800" b="1" dirty="0">
                <a:latin typeface="Arial" panose="020B0604020202020204" pitchFamily="34" charset="0"/>
              </a:rPr>
              <a:t>Were people with the right skills assigned to this project?</a:t>
            </a:r>
          </a:p>
          <a:p>
            <a:pPr>
              <a:spcBef>
                <a:spcPct val="30000"/>
              </a:spcBef>
              <a:buFontTx/>
              <a:buAutoNum type="arabicPeriod"/>
            </a:pPr>
            <a:r>
              <a:rPr lang="en-US" sz="1800" b="1" dirty="0">
                <a:latin typeface="Arial" panose="020B0604020202020204" pitchFamily="34" charset="0"/>
              </a:rPr>
              <a:t>Did the project office help or hinder management of the project? Explain.</a:t>
            </a:r>
          </a:p>
          <a:p>
            <a:pPr>
              <a:spcBef>
                <a:spcPct val="30000"/>
              </a:spcBef>
              <a:buFontTx/>
              <a:buAutoNum type="arabicPeriod"/>
            </a:pPr>
            <a:r>
              <a:rPr lang="en-US" sz="1800" b="1" dirty="0">
                <a:latin typeface="Arial" panose="020B0604020202020204" pitchFamily="34" charset="0"/>
              </a:rPr>
              <a:t>Did the team have access to organizational resources (people, funds, equipment)?</a:t>
            </a:r>
          </a:p>
          <a:p>
            <a:pPr>
              <a:spcBef>
                <a:spcPct val="30000"/>
              </a:spcBef>
              <a:buFontTx/>
              <a:buAutoNum type="arabicPeriod"/>
            </a:pPr>
            <a:r>
              <a:rPr lang="en-US" sz="1800" b="1" dirty="0">
                <a:latin typeface="Arial" panose="020B0604020202020204" pitchFamily="34" charset="0"/>
              </a:rPr>
              <a:t>Was training for this project adequate? Explain.</a:t>
            </a:r>
          </a:p>
          <a:p>
            <a:pPr>
              <a:spcBef>
                <a:spcPct val="30000"/>
              </a:spcBef>
              <a:buFontTx/>
              <a:buAutoNum type="arabicPeriod"/>
            </a:pPr>
            <a:r>
              <a:rPr lang="en-US" sz="1800" b="1" dirty="0">
                <a:latin typeface="Arial" panose="020B0604020202020204" pitchFamily="34" charset="0"/>
              </a:rPr>
              <a:t>Were lessons learned from earlier projects useful? Why? Where?</a:t>
            </a:r>
          </a:p>
          <a:p>
            <a:pPr>
              <a:spcBef>
                <a:spcPct val="30000"/>
              </a:spcBef>
              <a:buFontTx/>
              <a:buAutoNum type="arabicPeriod"/>
            </a:pPr>
            <a:r>
              <a:rPr lang="en-US" sz="1800" b="1" dirty="0">
                <a:latin typeface="Arial" panose="020B0604020202020204" pitchFamily="34" charset="0"/>
              </a:rPr>
              <a:t>Did the project have a clear link to organizational objectives? Explain.</a:t>
            </a:r>
          </a:p>
          <a:p>
            <a:pPr>
              <a:spcBef>
                <a:spcPct val="30000"/>
              </a:spcBef>
              <a:buFontTx/>
              <a:buAutoNum type="arabicPeriod"/>
            </a:pPr>
            <a:r>
              <a:rPr lang="en-US" sz="1800" b="1" dirty="0">
                <a:latin typeface="Arial" panose="020B0604020202020204" pitchFamily="34" charset="0"/>
              </a:rPr>
              <a:t>Was project staff properly reassigned?</a:t>
            </a:r>
          </a:p>
          <a:p>
            <a:pPr>
              <a:spcBef>
                <a:spcPct val="30000"/>
              </a:spcBef>
              <a:buFontTx/>
              <a:buAutoNum type="arabicPeriod"/>
            </a:pPr>
            <a:r>
              <a:rPr lang="en-US" sz="1800" b="1" dirty="0">
                <a:latin typeface="Arial" panose="020B0604020202020204" pitchFamily="34" charset="0"/>
              </a:rPr>
              <a:t>Was the Human Resources Office helpful in finding new assignments? Comment.</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20883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6198"/>
                                        </p:tgtEl>
                                        <p:attrNameLst>
                                          <p:attrName>style.visibility</p:attrName>
                                        </p:attrNameLst>
                                      </p:cBhvr>
                                      <p:to>
                                        <p:strVal val="visible"/>
                                      </p:to>
                                    </p:set>
                                    <p:animEffect transition="in" filter="wipe(up)">
                                      <p:cBhvr>
                                        <p:cTn id="7" dur="1000"/>
                                        <p:tgtEl>
                                          <p:spTgt spid="13619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68"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1361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59A8736B-5EDF-41B1-9F89-B8EC86B172F1}" type="slidenum">
              <a:rPr lang="en-US"/>
              <a:pPr/>
              <a:t>23</a:t>
            </a:fld>
            <a:endParaRPr lang="en-US"/>
          </a:p>
        </p:txBody>
      </p:sp>
      <p:sp>
        <p:nvSpPr>
          <p:cNvPr id="89090" name="AutoShape 2"/>
          <p:cNvSpPr>
            <a:spLocks noGrp="1" noChangeArrowheads="1"/>
          </p:cNvSpPr>
          <p:nvPr>
            <p:ph type="title"/>
          </p:nvPr>
        </p:nvSpPr>
        <p:spPr>
          <a:ln/>
        </p:spPr>
        <p:txBody>
          <a:bodyPr/>
          <a:lstStyle/>
          <a:p>
            <a:r>
              <a:rPr lang="en-US"/>
              <a:t>Archiving Retrospectives</a:t>
            </a:r>
          </a:p>
        </p:txBody>
      </p:sp>
      <p:sp>
        <p:nvSpPr>
          <p:cNvPr id="89091" name="Rectangle 3"/>
          <p:cNvSpPr>
            <a:spLocks noGrp="1" noChangeArrowheads="1"/>
          </p:cNvSpPr>
          <p:nvPr>
            <p:ph type="body" idx="1"/>
          </p:nvPr>
        </p:nvSpPr>
        <p:spPr/>
        <p:txBody>
          <a:bodyPr/>
          <a:lstStyle/>
          <a:p>
            <a:pPr marL="282575" indent="-282575"/>
            <a:r>
              <a:rPr lang="en-US"/>
              <a:t>Classifying of Projects:</a:t>
            </a:r>
          </a:p>
          <a:p>
            <a:pPr marL="657225" lvl="1" indent="-260350"/>
            <a:r>
              <a:rPr lang="en-US"/>
              <a:t>Project type</a:t>
            </a:r>
          </a:p>
          <a:p>
            <a:pPr marL="657225" lvl="1" indent="-260350"/>
            <a:r>
              <a:rPr lang="en-US"/>
              <a:t>Size</a:t>
            </a:r>
          </a:p>
          <a:p>
            <a:pPr marL="657225" lvl="1" indent="-260350"/>
            <a:r>
              <a:rPr lang="en-US"/>
              <a:t>Staffing</a:t>
            </a:r>
          </a:p>
          <a:p>
            <a:pPr marL="657225" lvl="1" indent="-260350"/>
            <a:r>
              <a:rPr lang="en-US"/>
              <a:t>Technology level</a:t>
            </a:r>
          </a:p>
          <a:p>
            <a:pPr marL="657225" lvl="1" indent="-260350"/>
            <a:r>
              <a:rPr lang="en-US"/>
              <a:t>Strategic or support</a:t>
            </a:r>
          </a:p>
          <a:p>
            <a:pPr marL="657225" lvl="1" indent="-260350"/>
            <a:r>
              <a:rPr lang="en-US"/>
              <a:t>Issues and problems</a:t>
            </a:r>
          </a:p>
          <a:p>
            <a:pPr marL="657225" lvl="1" indent="-260350"/>
            <a:r>
              <a:rPr lang="en-US"/>
              <a:t>Project mission and objectives</a:t>
            </a:r>
          </a:p>
          <a:p>
            <a:pPr marL="657225" lvl="1" indent="-260350"/>
            <a:r>
              <a:rPr lang="en-US"/>
              <a:t>Procedures and systems used</a:t>
            </a:r>
          </a:p>
          <a:p>
            <a:pPr marL="657225" lvl="1" indent="-260350"/>
            <a:r>
              <a:rPr lang="en-US"/>
              <a:t>Organization resources used</a:t>
            </a:r>
          </a:p>
        </p:txBody>
      </p:sp>
      <p:pic>
        <p:nvPicPr>
          <p:cNvPr id="89094" name="Picture 6" descr="j015907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1763" y="1692275"/>
            <a:ext cx="3292475" cy="290195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827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6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A0233B7A-0B63-4166-8861-D16FA7512E3A}" type="slidenum">
              <a:rPr lang="en-US"/>
              <a:pPr/>
              <a:t>24</a:t>
            </a:fld>
            <a:endParaRPr lang="en-US"/>
          </a:p>
        </p:txBody>
      </p:sp>
      <p:sp>
        <p:nvSpPr>
          <p:cNvPr id="70658"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a:t>Key Terms</a:t>
            </a:r>
          </a:p>
        </p:txBody>
      </p:sp>
      <p:sp>
        <p:nvSpPr>
          <p:cNvPr id="70660" name="Rectangle 4"/>
          <p:cNvSpPr>
            <a:spLocks noChangeArrowheads="1"/>
          </p:cNvSpPr>
          <p:nvPr/>
        </p:nvSpPr>
        <p:spPr bwMode="auto">
          <a:xfrm>
            <a:off x="1463675" y="1417638"/>
            <a:ext cx="6324600" cy="382258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spcBef>
                <a:spcPct val="30000"/>
              </a:spcBef>
            </a:pPr>
            <a:r>
              <a:rPr lang="en-US" sz="2400" b="1" dirty="0"/>
              <a:t>Lessons learned</a:t>
            </a:r>
            <a:endParaRPr lang="en-US" sz="2400" b="1" i="1" dirty="0"/>
          </a:p>
          <a:p>
            <a:pPr>
              <a:spcBef>
                <a:spcPct val="30000"/>
              </a:spcBef>
            </a:pPr>
            <a:r>
              <a:rPr lang="en-US" sz="2400" b="1" dirty="0" smtClean="0"/>
              <a:t>Performance </a:t>
            </a:r>
            <a:r>
              <a:rPr lang="en-US" sz="2400" b="1" dirty="0"/>
              <a:t>review</a:t>
            </a:r>
          </a:p>
          <a:p>
            <a:pPr>
              <a:spcBef>
                <a:spcPct val="30000"/>
              </a:spcBef>
            </a:pPr>
            <a:r>
              <a:rPr lang="en-US" sz="2400" b="1" dirty="0"/>
              <a:t>Project closure</a:t>
            </a:r>
            <a:endParaRPr lang="en-US" sz="2400" b="1" i="1" dirty="0"/>
          </a:p>
          <a:p>
            <a:pPr>
              <a:spcBef>
                <a:spcPct val="30000"/>
              </a:spcBef>
            </a:pPr>
            <a:r>
              <a:rPr lang="en-US" sz="2400" b="1" dirty="0"/>
              <a:t>Project evaluation</a:t>
            </a:r>
          </a:p>
          <a:p>
            <a:pPr>
              <a:spcBef>
                <a:spcPct val="30000"/>
              </a:spcBef>
            </a:pPr>
            <a:r>
              <a:rPr lang="en-US" sz="2400" b="1" dirty="0"/>
              <a:t>Project facilitator</a:t>
            </a:r>
          </a:p>
          <a:p>
            <a:pPr>
              <a:spcBef>
                <a:spcPct val="30000"/>
              </a:spcBef>
            </a:pPr>
            <a:r>
              <a:rPr lang="en-US" sz="2400" b="1" dirty="0"/>
              <a:t>Retrospective</a:t>
            </a:r>
          </a:p>
          <a:p>
            <a:pPr>
              <a:spcBef>
                <a:spcPct val="30000"/>
              </a:spcBef>
            </a:pPr>
            <a:r>
              <a:rPr lang="en-US" sz="2400" b="1" dirty="0"/>
              <a:t>Team evaluation</a:t>
            </a:r>
          </a:p>
          <a:p>
            <a:pPr>
              <a:spcBef>
                <a:spcPct val="30000"/>
              </a:spcBef>
            </a:pPr>
            <a:r>
              <a:rPr lang="en-US" sz="2400" b="1" dirty="0"/>
              <a:t>360-degree review</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34979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wipe(up)">
                                      <p:cBhvr>
                                        <p:cTn id="7" dur="10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729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706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9ED2051D-1265-48C2-A4A0-AD8DE81BAD95}" type="slidenum">
              <a:rPr lang="en-US"/>
              <a:pPr/>
              <a:t>3</a:t>
            </a:fld>
            <a:endParaRPr lang="en-US"/>
          </a:p>
        </p:txBody>
      </p:sp>
      <p:sp>
        <p:nvSpPr>
          <p:cNvPr id="132098" name="AutoShape 2"/>
          <p:cNvSpPr>
            <a:spLocks noGrp="1" noChangeArrowheads="1"/>
          </p:cNvSpPr>
          <p:nvPr>
            <p:ph type="title"/>
          </p:nvPr>
        </p:nvSpPr>
        <p:spPr>
          <a:xfrm>
            <a:off x="493713" y="266700"/>
            <a:ext cx="8156575" cy="1182826"/>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Project </a:t>
            </a:r>
            <a:r>
              <a:rPr lang="en-US" sz="2800" dirty="0" smtClean="0"/>
              <a:t>closure, performance evaluation, and retrospective review</a:t>
            </a:r>
            <a:endParaRPr lang="en-US" sz="2800" dirty="0"/>
          </a:p>
        </p:txBody>
      </p:sp>
      <p:sp>
        <p:nvSpPr>
          <p:cNvPr id="132099"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FIGURE 14.1</a:t>
            </a:r>
            <a:endParaRPr lang="en-US" sz="1200" b="1">
              <a:solidFill>
                <a:srgbClr val="006666"/>
              </a:solidFill>
              <a:cs typeface="Arial" panose="020B0604020202020204" pitchFamily="34" charset="0"/>
            </a:endParaRPr>
          </a:p>
        </p:txBody>
      </p:sp>
      <p:pic>
        <p:nvPicPr>
          <p:cNvPr id="4" name="Picture 3"/>
          <p:cNvPicPr>
            <a:picLocks noChangeAspect="1"/>
          </p:cNvPicPr>
          <p:nvPr/>
        </p:nvPicPr>
        <p:blipFill>
          <a:blip r:embed="rId5"/>
          <a:stretch>
            <a:fillRect/>
          </a:stretch>
        </p:blipFill>
        <p:spPr>
          <a:xfrm>
            <a:off x="709612" y="1595437"/>
            <a:ext cx="7724775" cy="3667125"/>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23125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r>
              <a:rPr lang="en-US"/>
              <a:t>14</a:t>
            </a:r>
            <a:r>
              <a:rPr lang="en-US">
                <a:cs typeface="Times New Roman" panose="02020603050405020304" pitchFamily="18" charset="0"/>
              </a:rPr>
              <a:t>–</a:t>
            </a:r>
            <a:fld id="{A3164865-6812-41E3-8DA4-46E209CF7D39}" type="slidenum">
              <a:rPr lang="en-US"/>
              <a:pPr/>
              <a:t>4</a:t>
            </a:fld>
            <a:endParaRPr lang="en-US"/>
          </a:p>
        </p:txBody>
      </p:sp>
      <p:sp>
        <p:nvSpPr>
          <p:cNvPr id="91140" name="AutoShape 4"/>
          <p:cNvSpPr>
            <a:spLocks noGrp="1" noChangeArrowheads="1"/>
          </p:cNvSpPr>
          <p:nvPr>
            <p:ph type="title"/>
          </p:nvPr>
        </p:nvSpPr>
        <p:spPr>
          <a:ln/>
        </p:spPr>
        <p:txBody>
          <a:bodyPr/>
          <a:lstStyle/>
          <a:p>
            <a:r>
              <a:rPr lang="en-US" dirty="0"/>
              <a:t>Project Closure</a:t>
            </a:r>
          </a:p>
        </p:txBody>
      </p:sp>
      <p:sp>
        <p:nvSpPr>
          <p:cNvPr id="91141" name="Rectangle 5"/>
          <p:cNvSpPr>
            <a:spLocks noGrp="1" noChangeArrowheads="1"/>
          </p:cNvSpPr>
          <p:nvPr>
            <p:ph type="body" sz="half" idx="1"/>
          </p:nvPr>
        </p:nvSpPr>
        <p:spPr/>
        <p:txBody>
          <a:bodyPr/>
          <a:lstStyle/>
          <a:p>
            <a:pPr>
              <a:spcBef>
                <a:spcPct val="35000"/>
              </a:spcBef>
            </a:pPr>
            <a:r>
              <a:rPr lang="en-US" sz="2400" dirty="0"/>
              <a:t>Types of Project Closure</a:t>
            </a:r>
          </a:p>
          <a:p>
            <a:pPr lvl="1">
              <a:spcBef>
                <a:spcPct val="35000"/>
              </a:spcBef>
            </a:pPr>
            <a:r>
              <a:rPr lang="en-US" sz="2000" dirty="0"/>
              <a:t>Normal</a:t>
            </a:r>
          </a:p>
          <a:p>
            <a:pPr lvl="1">
              <a:spcBef>
                <a:spcPct val="35000"/>
              </a:spcBef>
            </a:pPr>
            <a:r>
              <a:rPr lang="en-US" sz="2000" dirty="0"/>
              <a:t>Premature</a:t>
            </a:r>
          </a:p>
          <a:p>
            <a:pPr lvl="1">
              <a:spcBef>
                <a:spcPct val="35000"/>
              </a:spcBef>
            </a:pPr>
            <a:r>
              <a:rPr lang="en-US" sz="2000" dirty="0"/>
              <a:t>Perpetual</a:t>
            </a:r>
          </a:p>
          <a:p>
            <a:pPr lvl="1">
              <a:spcBef>
                <a:spcPct val="35000"/>
              </a:spcBef>
            </a:pPr>
            <a:r>
              <a:rPr lang="en-US" sz="2000" dirty="0"/>
              <a:t>Failed Project</a:t>
            </a:r>
          </a:p>
          <a:p>
            <a:pPr lvl="1">
              <a:spcBef>
                <a:spcPct val="35000"/>
              </a:spcBef>
            </a:pPr>
            <a:r>
              <a:rPr lang="en-US" sz="2000" dirty="0"/>
              <a:t>Changed Priority</a:t>
            </a:r>
          </a:p>
        </p:txBody>
      </p:sp>
      <p:sp>
        <p:nvSpPr>
          <p:cNvPr id="91142" name="Rectangle 6"/>
          <p:cNvSpPr>
            <a:spLocks noGrp="1" noChangeArrowheads="1"/>
          </p:cNvSpPr>
          <p:nvPr>
            <p:ph type="body" sz="half" idx="2"/>
          </p:nvPr>
        </p:nvSpPr>
        <p:spPr>
          <a:xfrm>
            <a:off x="4648200" y="1219200"/>
            <a:ext cx="3581400" cy="4876800"/>
          </a:xfrm>
        </p:spPr>
        <p:txBody>
          <a:bodyPr/>
          <a:lstStyle/>
          <a:p>
            <a:pPr>
              <a:spcBef>
                <a:spcPct val="35000"/>
              </a:spcBef>
            </a:pPr>
            <a:r>
              <a:rPr lang="en-US" sz="2400" dirty="0"/>
              <a:t>Close-out Plan: Questions to be Asked</a:t>
            </a:r>
          </a:p>
          <a:p>
            <a:pPr lvl="1">
              <a:spcBef>
                <a:spcPct val="35000"/>
              </a:spcBef>
            </a:pPr>
            <a:r>
              <a:rPr lang="en-US" sz="2000" dirty="0"/>
              <a:t>What tasks are required to close the project?</a:t>
            </a:r>
          </a:p>
          <a:p>
            <a:pPr lvl="1">
              <a:spcBef>
                <a:spcPct val="35000"/>
              </a:spcBef>
            </a:pPr>
            <a:r>
              <a:rPr lang="en-US" sz="2000" dirty="0"/>
              <a:t>Who will be responsible for these tasks?</a:t>
            </a:r>
          </a:p>
          <a:p>
            <a:pPr lvl="1">
              <a:spcBef>
                <a:spcPct val="35000"/>
              </a:spcBef>
            </a:pPr>
            <a:r>
              <a:rPr lang="en-US" sz="2000" dirty="0"/>
              <a:t>When will closure begin and end?</a:t>
            </a:r>
          </a:p>
          <a:p>
            <a:pPr lvl="1">
              <a:spcBef>
                <a:spcPct val="35000"/>
              </a:spcBef>
            </a:pPr>
            <a:r>
              <a:rPr lang="en-US" sz="2000" dirty="0"/>
              <a:t>How will the project be delivered?</a:t>
            </a:r>
          </a:p>
        </p:txBody>
      </p:sp>
      <p:pic>
        <p:nvPicPr>
          <p:cNvPr id="91143" name="Picture 7" descr="PE03230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6963" y="4410075"/>
            <a:ext cx="3475037" cy="1704975"/>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813003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280196" y="1099151"/>
            <a:ext cx="6248400" cy="5438775"/>
          </a:xfrm>
          <a:prstGeom prst="rect">
            <a:avLst/>
          </a:prstGeom>
          <a:ln>
            <a:solidFill>
              <a:schemeClr val="bg2"/>
            </a:solidFill>
          </a:ln>
        </p:spPr>
      </p:pic>
      <p:sp>
        <p:nvSpPr>
          <p:cNvPr id="6" name="Slide Number Placeholder 3"/>
          <p:cNvSpPr>
            <a:spLocks noGrp="1"/>
          </p:cNvSpPr>
          <p:nvPr>
            <p:ph type="sldNum" sz="quarter" idx="11"/>
          </p:nvPr>
        </p:nvSpPr>
        <p:spPr/>
        <p:txBody>
          <a:bodyPr/>
          <a:lstStyle/>
          <a:p>
            <a:r>
              <a:rPr lang="en-US"/>
              <a:t>14</a:t>
            </a:r>
            <a:r>
              <a:rPr lang="en-US">
                <a:cs typeface="Times New Roman" panose="02020603050405020304" pitchFamily="18" charset="0"/>
              </a:rPr>
              <a:t>–</a:t>
            </a:r>
            <a:fld id="{1379B955-FD27-464B-B6A9-945360254E18}" type="slidenum">
              <a:rPr lang="en-US"/>
              <a:pPr/>
              <a:t>5</a:t>
            </a:fld>
            <a:endParaRPr lang="en-US"/>
          </a:p>
        </p:txBody>
      </p:sp>
      <p:sp>
        <p:nvSpPr>
          <p:cNvPr id="68610" name="AutoShape 2"/>
          <p:cNvSpPr>
            <a:spLocks noGrp="1" noChangeArrowheads="1"/>
          </p:cNvSpPr>
          <p:nvPr>
            <p:ph type="title"/>
          </p:nvPr>
        </p:nvSpPr>
        <p:spPr>
          <a:xfrm>
            <a:off x="493713" y="266700"/>
            <a:ext cx="8156575" cy="75565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smtClean="0"/>
              <a:t>Project </a:t>
            </a:r>
            <a:r>
              <a:rPr lang="en-US" sz="2800" dirty="0"/>
              <a:t>Closure Checklist</a:t>
            </a:r>
          </a:p>
        </p:txBody>
      </p:sp>
      <p:sp>
        <p:nvSpPr>
          <p:cNvPr id="68611" name="Text Box 3"/>
          <p:cNvSpPr txBox="1">
            <a:spLocks noChangeArrowheads="1"/>
          </p:cNvSpPr>
          <p:nvPr/>
        </p:nvSpPr>
        <p:spPr bwMode="auto">
          <a:xfrm>
            <a:off x="7407275" y="6172200"/>
            <a:ext cx="1279525" cy="2746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a:solidFill>
                  <a:srgbClr val="006666"/>
                </a:solidFill>
              </a:rPr>
              <a:t>TABLE 14.1</a:t>
            </a:r>
            <a:endParaRPr lang="en-US" sz="1200" b="1">
              <a:solidFill>
                <a:srgbClr val="006666"/>
              </a:solidFill>
              <a:cs typeface="Arial" panose="020B060402020202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159053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F3E092B7-D0A5-4A08-A59B-04A2A20C252F}" type="slidenum">
              <a:rPr lang="en-US"/>
              <a:pPr/>
              <a:t>6</a:t>
            </a:fld>
            <a:endParaRPr lang="en-US"/>
          </a:p>
        </p:txBody>
      </p:sp>
      <p:sp>
        <p:nvSpPr>
          <p:cNvPr id="96258" name="AutoShape 2"/>
          <p:cNvSpPr>
            <a:spLocks noGrp="1" noChangeArrowheads="1"/>
          </p:cNvSpPr>
          <p:nvPr>
            <p:ph type="title"/>
          </p:nvPr>
        </p:nvSpPr>
        <p:spPr>
          <a:ln/>
        </p:spPr>
        <p:txBody>
          <a:bodyPr/>
          <a:lstStyle/>
          <a:p>
            <a:r>
              <a:rPr lang="en-US" dirty="0"/>
              <a:t>Implementing </a:t>
            </a:r>
            <a:r>
              <a:rPr lang="en-US" dirty="0" smtClean="0"/>
              <a:t>Project Closure</a:t>
            </a:r>
            <a:endParaRPr lang="en-US" dirty="0"/>
          </a:p>
        </p:txBody>
      </p:sp>
      <p:sp>
        <p:nvSpPr>
          <p:cNvPr id="96259" name="Rectangle 3"/>
          <p:cNvSpPr>
            <a:spLocks noGrp="1" noChangeArrowheads="1"/>
          </p:cNvSpPr>
          <p:nvPr>
            <p:ph type="body" idx="1"/>
          </p:nvPr>
        </p:nvSpPr>
        <p:spPr>
          <a:xfrm>
            <a:off x="731562" y="1219200"/>
            <a:ext cx="7604721" cy="4876800"/>
          </a:xfrm>
        </p:spPr>
        <p:txBody>
          <a:bodyPr/>
          <a:lstStyle/>
          <a:p>
            <a:pPr marL="533400" indent="-533400">
              <a:spcBef>
                <a:spcPts val="900"/>
              </a:spcBef>
              <a:buFontTx/>
              <a:buAutoNum type="arabicPeriod"/>
            </a:pPr>
            <a:r>
              <a:rPr lang="en-US" dirty="0"/>
              <a:t>Getting delivery </a:t>
            </a:r>
            <a:r>
              <a:rPr lang="en-US" dirty="0" smtClean="0"/>
              <a:t>acceptance from </a:t>
            </a:r>
            <a:r>
              <a:rPr lang="en-US" dirty="0"/>
              <a:t>the customer.</a:t>
            </a:r>
          </a:p>
          <a:p>
            <a:pPr marL="533400" indent="-533400">
              <a:spcBef>
                <a:spcPts val="900"/>
              </a:spcBef>
              <a:buFontTx/>
              <a:buAutoNum type="arabicPeriod"/>
            </a:pPr>
            <a:r>
              <a:rPr lang="en-US" dirty="0"/>
              <a:t>Shutting down </a:t>
            </a:r>
            <a:r>
              <a:rPr lang="en-US" dirty="0" smtClean="0"/>
              <a:t>resources and </a:t>
            </a:r>
            <a:r>
              <a:rPr lang="en-US" dirty="0"/>
              <a:t>releasing </a:t>
            </a:r>
            <a:r>
              <a:rPr lang="en-US" dirty="0" smtClean="0"/>
              <a:t>them to </a:t>
            </a:r>
            <a:r>
              <a:rPr lang="en-US" dirty="0"/>
              <a:t>new uses.</a:t>
            </a:r>
          </a:p>
          <a:p>
            <a:pPr marL="533400" indent="-533400">
              <a:spcBef>
                <a:spcPts val="900"/>
              </a:spcBef>
              <a:buFontTx/>
              <a:buAutoNum type="arabicPeriod"/>
            </a:pPr>
            <a:r>
              <a:rPr lang="en-US" dirty="0" smtClean="0"/>
              <a:t>Evaluating </a:t>
            </a:r>
            <a:r>
              <a:rPr lang="en-US" dirty="0"/>
              <a:t>the </a:t>
            </a:r>
            <a:r>
              <a:rPr lang="en-US" dirty="0" smtClean="0"/>
              <a:t>team</a:t>
            </a:r>
            <a:r>
              <a:rPr lang="en-US" dirty="0"/>
              <a:t>, </a:t>
            </a:r>
            <a:r>
              <a:rPr lang="en-US" dirty="0" smtClean="0"/>
              <a:t>team members </a:t>
            </a:r>
            <a:r>
              <a:rPr lang="en-US" dirty="0"/>
              <a:t>and the </a:t>
            </a:r>
            <a:r>
              <a:rPr lang="en-US" dirty="0" smtClean="0"/>
              <a:t>project manager; and reassigning </a:t>
            </a:r>
            <a:r>
              <a:rPr lang="en-US" dirty="0"/>
              <a:t>project team members</a:t>
            </a:r>
            <a:r>
              <a:rPr lang="en-US" dirty="0" smtClean="0"/>
              <a:t>.</a:t>
            </a:r>
            <a:endParaRPr lang="en-US" dirty="0"/>
          </a:p>
          <a:p>
            <a:pPr marL="533400" indent="-533400">
              <a:spcBef>
                <a:spcPts val="900"/>
              </a:spcBef>
              <a:buFontTx/>
              <a:buAutoNum type="arabicPeriod"/>
            </a:pPr>
            <a:r>
              <a:rPr lang="en-US" dirty="0" smtClean="0"/>
              <a:t>Closing </a:t>
            </a:r>
            <a:r>
              <a:rPr lang="en-US" dirty="0"/>
              <a:t>accounts and paying all bills</a:t>
            </a:r>
            <a:r>
              <a:rPr lang="en-US" dirty="0" smtClean="0"/>
              <a:t>.</a:t>
            </a:r>
          </a:p>
          <a:p>
            <a:pPr marL="533400" indent="-533400">
              <a:spcBef>
                <a:spcPts val="900"/>
              </a:spcBef>
              <a:buFontTx/>
              <a:buAutoNum type="arabicPeriod"/>
            </a:pPr>
            <a:r>
              <a:rPr lang="en-US" dirty="0"/>
              <a:t>Delivering the project to the customer.</a:t>
            </a:r>
          </a:p>
          <a:p>
            <a:pPr marL="533400" indent="-533400">
              <a:spcBef>
                <a:spcPts val="900"/>
              </a:spcBef>
              <a:buFontTx/>
              <a:buAutoNum type="arabicPeriod"/>
            </a:pPr>
            <a:r>
              <a:rPr lang="en-US" dirty="0" smtClean="0"/>
              <a:t>Creating a final report.</a:t>
            </a: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96191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left)">
                                      <p:cBhvr>
                                        <p:cTn id="7" dur="1000"/>
                                        <p:tgtEl>
                                          <p:spTgt spid="96259">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Effect transition="in" filter="wipe(left)">
                                      <p:cBhvr>
                                        <p:cTn id="11" dur="1000"/>
                                        <p:tgtEl>
                                          <p:spTgt spid="96259">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animEffect transition="in" filter="wipe(left)">
                                      <p:cBhvr>
                                        <p:cTn id="15" dur="1000"/>
                                        <p:tgtEl>
                                          <p:spTgt spid="96259">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animEffect transition="in" filter="wipe(left)">
                                      <p:cBhvr>
                                        <p:cTn id="19" dur="1000"/>
                                        <p:tgtEl>
                                          <p:spTgt spid="9625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6259">
                                            <p:txEl>
                                              <p:pRg st="4" end="4"/>
                                            </p:txEl>
                                          </p:spTgt>
                                        </p:tgtEl>
                                        <p:attrNameLst>
                                          <p:attrName>style.visibility</p:attrName>
                                        </p:attrNameLst>
                                      </p:cBhvr>
                                      <p:to>
                                        <p:strVal val="visible"/>
                                      </p:to>
                                    </p:set>
                                    <p:animEffect transition="in" filter="wipe(left)">
                                      <p:cBhvr>
                                        <p:cTn id="24" dur="1000"/>
                                        <p:tgtEl>
                                          <p:spTgt spid="9625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6259">
                                            <p:txEl>
                                              <p:pRg st="5" end="5"/>
                                            </p:txEl>
                                          </p:spTgt>
                                        </p:tgtEl>
                                        <p:attrNameLst>
                                          <p:attrName>style.visibility</p:attrName>
                                        </p:attrNameLst>
                                      </p:cBhvr>
                                      <p:to>
                                        <p:strVal val="visible"/>
                                      </p:to>
                                    </p:set>
                                    <p:animEffect transition="in" filter="wipe(left)">
                                      <p:cBhvr>
                                        <p:cTn id="29" dur="1000"/>
                                        <p:tgtEl>
                                          <p:spTgt spid="96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2"/>
                    </p:tgtEl>
                  </p:cond>
                </p:stCondLst>
                <p:endSync evt="end" delay="0">
                  <p:rtn val="all"/>
                </p:endSync>
                <p:childTnLst>
                  <p:par>
                    <p:cTn id="31" fill="hold">
                      <p:stCondLst>
                        <p:cond delay="0"/>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2994" fill="hold"/>
                                        <p:tgtEl>
                                          <p:spTgt spid="2"/>
                                        </p:tgtEl>
                                      </p:cBhvr>
                                    </p:cmd>
                                  </p:childTnLst>
                                </p:cTn>
                              </p:par>
                            </p:childTnLst>
                          </p:cTn>
                        </p:par>
                      </p:childTnLst>
                    </p:cTn>
                  </p:par>
                </p:childTnLst>
              </p:cTn>
              <p:nextCondLst>
                <p:cond evt="onClick" delay="0">
                  <p:tgtEl>
                    <p:spTgt spid="2"/>
                  </p:tgtEl>
                </p:cond>
              </p:nextCondLst>
            </p:seq>
            <p:audio>
              <p:cMediaNode vol="80000">
                <p:cTn id="35" fill="hold" display="0">
                  <p:stCondLst>
                    <p:cond delay="indefinite"/>
                  </p:stCondLst>
                  <p:endCondLst>
                    <p:cond evt="onStopAudio" delay="0">
                      <p:tgtEl>
                        <p:sldTgt/>
                      </p:tgtEl>
                    </p:cond>
                  </p:endCondLst>
                </p:cTn>
                <p:tgtEl>
                  <p:spTgt spid="2"/>
                </p:tgtEl>
              </p:cMediaNode>
            </p:audio>
          </p:childTnLst>
        </p:cTn>
      </p:par>
    </p:tnLst>
    <p:bldLst>
      <p:bldP spid="9625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r>
              <a:rPr lang="en-US"/>
              <a:t>14</a:t>
            </a:r>
            <a:r>
              <a:rPr lang="en-US">
                <a:cs typeface="Times New Roman" panose="02020603050405020304" pitchFamily="18" charset="0"/>
              </a:rPr>
              <a:t>–</a:t>
            </a:r>
            <a:fld id="{68783D3B-B305-4194-8350-509FBBC147EA}" type="slidenum">
              <a:rPr lang="en-US"/>
              <a:pPr/>
              <a:t>7</a:t>
            </a:fld>
            <a:endParaRPr lang="en-US"/>
          </a:p>
        </p:txBody>
      </p:sp>
      <p:sp>
        <p:nvSpPr>
          <p:cNvPr id="148485" name="AutoShape 5"/>
          <p:cNvSpPr>
            <a:spLocks noGrp="1" noChangeArrowheads="1"/>
          </p:cNvSpPr>
          <p:nvPr>
            <p:ph type="title"/>
          </p:nvPr>
        </p:nvSpPr>
        <p:spPr>
          <a:ln/>
        </p:spPr>
        <p:txBody>
          <a:bodyPr/>
          <a:lstStyle/>
          <a:p>
            <a:r>
              <a:rPr lang="en-US"/>
              <a:t>Creating the Final Report</a:t>
            </a:r>
          </a:p>
        </p:txBody>
      </p:sp>
      <p:sp>
        <p:nvSpPr>
          <p:cNvPr id="148486" name="Rectangle 6"/>
          <p:cNvSpPr>
            <a:spLocks noGrp="1" noChangeArrowheads="1"/>
          </p:cNvSpPr>
          <p:nvPr>
            <p:ph type="body" sz="half" idx="1"/>
          </p:nvPr>
        </p:nvSpPr>
        <p:spPr>
          <a:xfrm>
            <a:off x="533400" y="1417638"/>
            <a:ext cx="3962400" cy="4678362"/>
          </a:xfrm>
        </p:spPr>
        <p:txBody>
          <a:bodyPr/>
          <a:lstStyle/>
          <a:p>
            <a:r>
              <a:rPr lang="en-US" sz="2400" dirty="0"/>
              <a:t>Executive Summary</a:t>
            </a:r>
          </a:p>
          <a:p>
            <a:pPr lvl="1"/>
            <a:r>
              <a:rPr lang="en-US" sz="2000" dirty="0"/>
              <a:t>Project goals met/unmet</a:t>
            </a:r>
          </a:p>
          <a:p>
            <a:pPr lvl="1"/>
            <a:r>
              <a:rPr lang="en-US" sz="2000" dirty="0"/>
              <a:t>Stakeholder satisfaction </a:t>
            </a:r>
            <a:br>
              <a:rPr lang="en-US" sz="2000" dirty="0"/>
            </a:br>
            <a:r>
              <a:rPr lang="en-US" sz="2000" dirty="0"/>
              <a:t>with project</a:t>
            </a:r>
          </a:p>
          <a:p>
            <a:pPr lvl="1"/>
            <a:r>
              <a:rPr lang="en-US" sz="2000" dirty="0"/>
              <a:t>User reactions to quality </a:t>
            </a:r>
            <a:br>
              <a:rPr lang="en-US" sz="2000" dirty="0"/>
            </a:br>
            <a:r>
              <a:rPr lang="en-US" sz="2000" dirty="0"/>
              <a:t>of deliverables</a:t>
            </a:r>
          </a:p>
          <a:p>
            <a:r>
              <a:rPr lang="en-US" sz="2400" dirty="0" smtClean="0"/>
              <a:t>Review and Analysis</a:t>
            </a:r>
            <a:endParaRPr lang="en-US" sz="2400" dirty="0"/>
          </a:p>
          <a:p>
            <a:pPr lvl="1"/>
            <a:r>
              <a:rPr lang="en-US" sz="2000" dirty="0"/>
              <a:t>Project mission and objective </a:t>
            </a:r>
          </a:p>
          <a:p>
            <a:pPr lvl="1"/>
            <a:r>
              <a:rPr lang="en-US" sz="2000" dirty="0"/>
              <a:t>Procedures and </a:t>
            </a:r>
            <a:br>
              <a:rPr lang="en-US" sz="2000" dirty="0"/>
            </a:br>
            <a:r>
              <a:rPr lang="en-US" sz="2000" dirty="0"/>
              <a:t>systems used</a:t>
            </a:r>
          </a:p>
          <a:p>
            <a:pPr lvl="1"/>
            <a:r>
              <a:rPr lang="en-US" sz="2000" dirty="0"/>
              <a:t>Organization resources </a:t>
            </a:r>
            <a:br>
              <a:rPr lang="en-US" sz="2000" dirty="0"/>
            </a:br>
            <a:r>
              <a:rPr lang="en-US" sz="2000" dirty="0"/>
              <a:t>used</a:t>
            </a:r>
          </a:p>
        </p:txBody>
      </p:sp>
      <p:sp>
        <p:nvSpPr>
          <p:cNvPr id="148487" name="Rectangle 7"/>
          <p:cNvSpPr>
            <a:spLocks noGrp="1" noChangeArrowheads="1"/>
          </p:cNvSpPr>
          <p:nvPr>
            <p:ph type="body" sz="half" idx="2"/>
          </p:nvPr>
        </p:nvSpPr>
        <p:spPr>
          <a:xfrm>
            <a:off x="4648200" y="1417638"/>
            <a:ext cx="3962400" cy="4678362"/>
          </a:xfrm>
        </p:spPr>
        <p:txBody>
          <a:bodyPr/>
          <a:lstStyle/>
          <a:p>
            <a:r>
              <a:rPr lang="en-US" sz="2400" dirty="0"/>
              <a:t>Recommendations</a:t>
            </a:r>
          </a:p>
          <a:p>
            <a:pPr lvl="1"/>
            <a:r>
              <a:rPr lang="en-US" sz="2000" dirty="0"/>
              <a:t>Technical improvements</a:t>
            </a:r>
          </a:p>
          <a:p>
            <a:pPr lvl="1"/>
            <a:r>
              <a:rPr lang="en-US" sz="2000" dirty="0"/>
              <a:t>Corrective actions</a:t>
            </a:r>
          </a:p>
          <a:p>
            <a:r>
              <a:rPr lang="en-US" sz="2400" dirty="0"/>
              <a:t>Lessons Learned</a:t>
            </a:r>
          </a:p>
          <a:p>
            <a:pPr lvl="1"/>
            <a:r>
              <a:rPr lang="en-US" sz="2000" dirty="0"/>
              <a:t>Reminders</a:t>
            </a:r>
          </a:p>
          <a:p>
            <a:pPr lvl="1"/>
            <a:r>
              <a:rPr lang="en-US" sz="2000" dirty="0"/>
              <a:t>Retrospectives</a:t>
            </a:r>
          </a:p>
          <a:p>
            <a:r>
              <a:rPr lang="en-US" sz="2400" dirty="0"/>
              <a:t>Appendix</a:t>
            </a:r>
          </a:p>
          <a:p>
            <a:pPr lvl="1"/>
            <a:r>
              <a:rPr lang="en-US" sz="2000" dirty="0"/>
              <a:t>Backup data</a:t>
            </a:r>
          </a:p>
          <a:p>
            <a:pPr lvl="1"/>
            <a:r>
              <a:rPr lang="en-US" sz="2000" dirty="0"/>
              <a:t>Critical information</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49218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7C1FBDE0-DD0A-4C34-A722-DF73E6C26ECC}" type="slidenum">
              <a:rPr lang="en-US"/>
              <a:pPr/>
              <a:t>8</a:t>
            </a:fld>
            <a:endParaRPr lang="en-US"/>
          </a:p>
        </p:txBody>
      </p:sp>
      <p:sp>
        <p:nvSpPr>
          <p:cNvPr id="97282" name="AutoShape 2"/>
          <p:cNvSpPr>
            <a:spLocks noGrp="1" noChangeArrowheads="1"/>
          </p:cNvSpPr>
          <p:nvPr>
            <p:ph type="title"/>
          </p:nvPr>
        </p:nvSpPr>
        <p:spPr>
          <a:ln/>
        </p:spPr>
        <p:txBody>
          <a:bodyPr/>
          <a:lstStyle/>
          <a:p>
            <a:r>
              <a:rPr lang="en-US"/>
              <a:t>Project Performance Evaluations</a:t>
            </a:r>
          </a:p>
        </p:txBody>
      </p:sp>
      <p:sp>
        <p:nvSpPr>
          <p:cNvPr id="97283" name="Rectangle 3"/>
          <p:cNvSpPr>
            <a:spLocks noGrp="1" noChangeArrowheads="1"/>
          </p:cNvSpPr>
          <p:nvPr>
            <p:ph type="body" idx="1"/>
          </p:nvPr>
        </p:nvSpPr>
        <p:spPr>
          <a:xfrm>
            <a:off x="533400" y="1219200"/>
            <a:ext cx="6781800" cy="4876800"/>
          </a:xfrm>
        </p:spPr>
        <p:txBody>
          <a:bodyPr/>
          <a:lstStyle/>
          <a:p>
            <a:r>
              <a:rPr lang="en-US" dirty="0"/>
              <a:t>Reasons for Poor-Quality Project Performance Evaluations:</a:t>
            </a:r>
          </a:p>
          <a:p>
            <a:pPr lvl="1"/>
            <a:r>
              <a:rPr lang="en-US" dirty="0"/>
              <a:t>Evaluations of individuals are left to supervisors of the team member’s </a:t>
            </a:r>
            <a:br>
              <a:rPr lang="en-US" dirty="0"/>
            </a:br>
            <a:r>
              <a:rPr lang="en-US" dirty="0"/>
              <a:t>home department.</a:t>
            </a:r>
          </a:p>
          <a:p>
            <a:pPr lvl="1"/>
            <a:r>
              <a:rPr lang="en-US" dirty="0"/>
              <a:t>Typically measure team performance only on time, cost, and specifications.</a:t>
            </a:r>
          </a:p>
        </p:txBody>
      </p:sp>
      <p:pic>
        <p:nvPicPr>
          <p:cNvPr id="97287" name="Picture 7" descr="BD20205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4563" y="4143375"/>
            <a:ext cx="3932237" cy="2211388"/>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54240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a:t>14</a:t>
            </a:r>
            <a:r>
              <a:rPr lang="en-US">
                <a:cs typeface="Times New Roman" panose="02020603050405020304" pitchFamily="18" charset="0"/>
              </a:rPr>
              <a:t>–</a:t>
            </a:r>
            <a:fld id="{2B57BF88-BA5B-4714-B570-5BA2DE4BFFCD}" type="slidenum">
              <a:rPr lang="en-US"/>
              <a:pPr/>
              <a:t>9</a:t>
            </a:fld>
            <a:endParaRPr lang="en-US"/>
          </a:p>
        </p:txBody>
      </p:sp>
      <p:sp>
        <p:nvSpPr>
          <p:cNvPr id="98306" name="AutoShape 2"/>
          <p:cNvSpPr>
            <a:spLocks noGrp="1" noChangeArrowheads="1"/>
          </p:cNvSpPr>
          <p:nvPr>
            <p:ph type="title"/>
          </p:nvPr>
        </p:nvSpPr>
        <p:spPr>
          <a:xfrm>
            <a:off x="495300" y="263525"/>
            <a:ext cx="8153400" cy="822325"/>
          </a:xfrm>
          <a:ln/>
        </p:spPr>
        <p:txBody>
          <a:bodyPr/>
          <a:lstStyle/>
          <a:p>
            <a:r>
              <a:rPr lang="en-US"/>
              <a:t>Pre-Implementation Conditions: Team</a:t>
            </a:r>
          </a:p>
        </p:txBody>
      </p:sp>
      <p:sp>
        <p:nvSpPr>
          <p:cNvPr id="98307" name="Rectangle 3"/>
          <p:cNvSpPr>
            <a:spLocks noGrp="1" noChangeArrowheads="1"/>
          </p:cNvSpPr>
          <p:nvPr>
            <p:ph type="body" idx="1"/>
          </p:nvPr>
        </p:nvSpPr>
        <p:spPr>
          <a:xfrm>
            <a:off x="533400" y="1417638"/>
            <a:ext cx="8077200" cy="4678362"/>
          </a:xfrm>
        </p:spPr>
        <p:txBody>
          <a:bodyPr/>
          <a:lstStyle/>
          <a:p>
            <a:pPr marL="457200" indent="-457200">
              <a:spcBef>
                <a:spcPct val="40000"/>
              </a:spcBef>
              <a:buFont typeface="+mj-lt"/>
              <a:buAutoNum type="arabicPeriod"/>
            </a:pPr>
            <a:r>
              <a:rPr lang="en-US" sz="2000" dirty="0"/>
              <a:t>Are standards and goals for measuring performance clear, challenging, and attainable? Lead to positive consequences?</a:t>
            </a:r>
          </a:p>
          <a:p>
            <a:pPr marL="457200" indent="-457200">
              <a:spcBef>
                <a:spcPct val="40000"/>
              </a:spcBef>
              <a:buFont typeface="+mj-lt"/>
              <a:buAutoNum type="arabicPeriod"/>
            </a:pPr>
            <a:r>
              <a:rPr lang="en-US" sz="2000" dirty="0"/>
              <a:t>Are responsibilities and performance standards known </a:t>
            </a:r>
            <a:br>
              <a:rPr lang="en-US" sz="2000" dirty="0"/>
            </a:br>
            <a:r>
              <a:rPr lang="en-US" sz="2000" dirty="0"/>
              <a:t>by all team members?</a:t>
            </a:r>
          </a:p>
          <a:p>
            <a:pPr marL="457200" indent="-457200">
              <a:spcBef>
                <a:spcPct val="40000"/>
              </a:spcBef>
              <a:buFont typeface="+mj-lt"/>
              <a:buAutoNum type="arabicPeriod"/>
            </a:pPr>
            <a:r>
              <a:rPr lang="en-US" sz="2000" dirty="0"/>
              <a:t>Are team rewards adequate? Management believes teams are important?</a:t>
            </a:r>
          </a:p>
          <a:p>
            <a:pPr marL="457200" indent="-457200">
              <a:spcBef>
                <a:spcPct val="40000"/>
              </a:spcBef>
              <a:buFont typeface="+mj-lt"/>
              <a:buAutoNum type="arabicPeriod"/>
            </a:pPr>
            <a:r>
              <a:rPr lang="en-US" sz="2000" dirty="0"/>
              <a:t>Is there a career path for successful project managers</a:t>
            </a:r>
          </a:p>
          <a:p>
            <a:pPr marL="457200" indent="-457200">
              <a:spcBef>
                <a:spcPct val="40000"/>
              </a:spcBef>
              <a:buFont typeface="+mj-lt"/>
              <a:buAutoNum type="arabicPeriod"/>
            </a:pPr>
            <a:r>
              <a:rPr lang="en-US" sz="2000" dirty="0"/>
              <a:t>Does the team have discretionary authority to manage </a:t>
            </a:r>
            <a:br>
              <a:rPr lang="en-US" sz="2000" dirty="0"/>
            </a:br>
            <a:r>
              <a:rPr lang="en-US" sz="2000" dirty="0"/>
              <a:t>short-term difficulties?</a:t>
            </a:r>
          </a:p>
          <a:p>
            <a:pPr marL="457200" indent="-457200">
              <a:spcBef>
                <a:spcPct val="40000"/>
              </a:spcBef>
              <a:buFont typeface="+mj-lt"/>
              <a:buAutoNum type="arabicPeriod"/>
            </a:pPr>
            <a:r>
              <a:rPr lang="en-US" sz="2000" dirty="0"/>
              <a:t>Is there a high level of trust within the organization culture?</a:t>
            </a:r>
          </a:p>
          <a:p>
            <a:pPr marL="457200" indent="-457200">
              <a:spcBef>
                <a:spcPct val="40000"/>
              </a:spcBef>
              <a:buFont typeface="+mj-lt"/>
              <a:buAutoNum type="arabicPeriod"/>
            </a:pPr>
            <a:r>
              <a:rPr lang="en-US" sz="2000" dirty="0"/>
              <a:t>Are there criteria beyond time, cost, and specifications?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76657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wipe(left)">
                                      <p:cBhvr>
                                        <p:cTn id="7" dur="1000"/>
                                        <p:tgtEl>
                                          <p:spTgt spid="98307">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animEffect transition="in" filter="wipe(left)">
                                      <p:cBhvr>
                                        <p:cTn id="11" dur="1000"/>
                                        <p:tgtEl>
                                          <p:spTgt spid="98307">
                                            <p:txEl>
                                              <p:pRg st="1" end="1"/>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animEffect transition="in" filter="wipe(left)">
                                      <p:cBhvr>
                                        <p:cTn id="15" dur="1000"/>
                                        <p:tgtEl>
                                          <p:spTgt spid="98307">
                                            <p:txEl>
                                              <p:pRg st="2" end="2"/>
                                            </p:txEl>
                                          </p:spTgt>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animEffect transition="in" filter="wipe(left)">
                                      <p:cBhvr>
                                        <p:cTn id="19" dur="1000"/>
                                        <p:tgtEl>
                                          <p:spTgt spid="98307">
                                            <p:txEl>
                                              <p:pRg st="3" end="3"/>
                                            </p:txEl>
                                          </p:spTgt>
                                        </p:tgtEl>
                                      </p:cBhvr>
                                    </p:animEffect>
                                  </p:childTnLst>
                                </p:cTn>
                              </p:par>
                            </p:childTnLst>
                          </p:cTn>
                        </p:par>
                        <p:par>
                          <p:cTn id="20" fill="hold" nodeType="afterGroup">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98307">
                                            <p:txEl>
                                              <p:pRg st="4" end="4"/>
                                            </p:txEl>
                                          </p:spTgt>
                                        </p:tgtEl>
                                        <p:attrNameLst>
                                          <p:attrName>style.visibility</p:attrName>
                                        </p:attrNameLst>
                                      </p:cBhvr>
                                      <p:to>
                                        <p:strVal val="visible"/>
                                      </p:to>
                                    </p:set>
                                    <p:animEffect transition="in" filter="wipe(left)">
                                      <p:cBhvr>
                                        <p:cTn id="23" dur="1000"/>
                                        <p:tgtEl>
                                          <p:spTgt spid="98307">
                                            <p:txEl>
                                              <p:pRg st="4" end="4"/>
                                            </p:txEl>
                                          </p:spTgt>
                                        </p:tgtEl>
                                      </p:cBhvr>
                                    </p:animEffect>
                                  </p:childTnLst>
                                </p:cTn>
                              </p:par>
                            </p:childTnLst>
                          </p:cTn>
                        </p:par>
                        <p:par>
                          <p:cTn id="24" fill="hold" nodeType="afterGroup">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98307">
                                            <p:txEl>
                                              <p:pRg st="5" end="5"/>
                                            </p:txEl>
                                          </p:spTgt>
                                        </p:tgtEl>
                                        <p:attrNameLst>
                                          <p:attrName>style.visibility</p:attrName>
                                        </p:attrNameLst>
                                      </p:cBhvr>
                                      <p:to>
                                        <p:strVal val="visible"/>
                                      </p:to>
                                    </p:set>
                                    <p:animEffect transition="in" filter="wipe(left)">
                                      <p:cBhvr>
                                        <p:cTn id="27" dur="1000"/>
                                        <p:tgtEl>
                                          <p:spTgt spid="98307">
                                            <p:txEl>
                                              <p:pRg st="5" end="5"/>
                                            </p:txEl>
                                          </p:spTgt>
                                        </p:tgtEl>
                                      </p:cBhvr>
                                    </p:animEffect>
                                  </p:childTnLst>
                                </p:cTn>
                              </p:par>
                            </p:childTnLst>
                          </p:cTn>
                        </p:par>
                        <p:par>
                          <p:cTn id="28" fill="hold" nodeType="afterGroup">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98307">
                                            <p:txEl>
                                              <p:pRg st="6" end="6"/>
                                            </p:txEl>
                                          </p:spTgt>
                                        </p:tgtEl>
                                        <p:attrNameLst>
                                          <p:attrName>style.visibility</p:attrName>
                                        </p:attrNameLst>
                                      </p:cBhvr>
                                      <p:to>
                                        <p:strVal val="visible"/>
                                      </p:to>
                                    </p:set>
                                    <p:animEffect transition="in" filter="wipe(left)">
                                      <p:cBhvr>
                                        <p:cTn id="31" dur="1000"/>
                                        <p:tgtEl>
                                          <p:spTgt spid="98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7308" fill="hold"/>
                                        <p:tgtEl>
                                          <p:spTgt spid="2"/>
                                        </p:tgtEl>
                                      </p:cBhvr>
                                    </p:cmd>
                                  </p:childTnLst>
                                </p:cTn>
                              </p:par>
                            </p:childTnLst>
                          </p:cTn>
                        </p:par>
                      </p:childTnLst>
                    </p:cTn>
                  </p:par>
                </p:childTnLst>
              </p:cTn>
              <p:nextCondLst>
                <p:cond evt="onClick" delay="0">
                  <p:tgtEl>
                    <p:spTgt spid="2"/>
                  </p:tgtEl>
                </p:cond>
              </p:nextCondLst>
            </p:seq>
            <p:audio>
              <p:cMediaNode vol="80000">
                <p:cTn id="37" fill="hold" display="0">
                  <p:stCondLst>
                    <p:cond delay="indefinite"/>
                  </p:stCondLst>
                  <p:endCondLst>
                    <p:cond evt="onStopAudio" delay="0">
                      <p:tgtEl>
                        <p:sldTgt/>
                      </p:tgtEl>
                    </p:cond>
                  </p:endCondLst>
                </p:cTn>
                <p:tgtEl>
                  <p:spTgt spid="2"/>
                </p:tgtEl>
              </p:cMediaNode>
            </p:audio>
          </p:childTnLst>
        </p:cTn>
      </p:par>
    </p:tnLst>
    <p:bldLst>
      <p:bldP spid="98307" grpId="0" build="p" autoUpdateAnimBg="0"/>
    </p:bldLst>
  </p:timing>
</p:sld>
</file>

<file path=ppt/theme/theme1.xml><?xml version="1.0" encoding="utf-8"?>
<a:theme xmlns:a="http://schemas.openxmlformats.org/drawingml/2006/main" name="Project Management 6e. - Gray and Larso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Project Management 5e. - Gray and Lar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5472</TotalTime>
  <Words>3359</Words>
  <Application>Microsoft Office PowerPoint</Application>
  <PresentationFormat>On-screen Show (4:3)</PresentationFormat>
  <Paragraphs>368</Paragraphs>
  <Slides>24</Slides>
  <Notes>24</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Tahoma</vt:lpstr>
      <vt:lpstr>Times New Roman</vt:lpstr>
      <vt:lpstr>Project Management 6e. - Gray and Larson</vt:lpstr>
      <vt:lpstr>PowerPoint Presentation</vt:lpstr>
      <vt:lpstr>Where We Are Now</vt:lpstr>
      <vt:lpstr>Project closure, performance evaluation, and retrospective review</vt:lpstr>
      <vt:lpstr>Project Closure</vt:lpstr>
      <vt:lpstr>Project Closure Checklist</vt:lpstr>
      <vt:lpstr>Implementing Project Closure</vt:lpstr>
      <vt:lpstr>Creating the Final Report</vt:lpstr>
      <vt:lpstr>Project Performance Evaluations</vt:lpstr>
      <vt:lpstr>Pre-Implementation Conditions: Team</vt:lpstr>
      <vt:lpstr>Sample Team Evaluation and Feedback Survey</vt:lpstr>
      <vt:lpstr>Project Performance Evaluation: Individual</vt:lpstr>
      <vt:lpstr>Conducting Performance Reviews</vt:lpstr>
      <vt:lpstr>Individual Performance Assessment</vt:lpstr>
      <vt:lpstr>Retrospective reviews</vt:lpstr>
      <vt:lpstr>Retrospective review</vt:lpstr>
      <vt:lpstr>The Ways to improve corporate learning</vt:lpstr>
      <vt:lpstr>Characteristics of an independent facilitator</vt:lpstr>
      <vt:lpstr>Initiating the Retrospective Review</vt:lpstr>
      <vt:lpstr>The retrospective review process</vt:lpstr>
      <vt:lpstr>The Retrospectives Process</vt:lpstr>
      <vt:lpstr>Retrospective Project Review Questionnaire</vt:lpstr>
      <vt:lpstr>Organizational Culture Review Questionnaire</vt:lpstr>
      <vt:lpstr>Archiving Retrospectives</vt:lpstr>
      <vt:lpstr>Key Terms</vt:lpstr>
    </vt:vector>
  </TitlesOfParts>
  <Manager>Wanda Zeman</Manager>
  <Company>The McGraw-Hill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6e</dc:title>
  <dc:subject>Chapter 14</dc:subject>
  <dc:creator>Charlie Cook - ccook@uwa.edu</dc:creator>
  <cp:lastModifiedBy>Chin-Sheng Chen</cp:lastModifiedBy>
  <cp:revision>88</cp:revision>
  <cp:lastPrinted>1601-01-01T00:00:00Z</cp:lastPrinted>
  <dcterms:created xsi:type="dcterms:W3CDTF">1901-01-01T06:00:00Z</dcterms:created>
  <dcterms:modified xsi:type="dcterms:W3CDTF">2015-12-04T04:08:51Z</dcterms:modified>
</cp:coreProperties>
</file>